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notesSlides/notesSlide16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34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Layouts/slideLayout3.xml" ContentType="application/vnd.openxmlformats-officedocument.presentationml.slideLayout+xml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Default Extension="jpeg" ContentType="image/jpeg"/>
  <Override PartName="/ppt/notesSlides/notesSlide3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3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Default Extension="gif" ContentType="image/gif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notesSlides/notesSlide29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notesSlides/notesSlide18.xml" ContentType="application/vnd.openxmlformats-officedocument.presentationml.notesSlide+xml"/>
  <Override PartName="/ppt/notesSlides/notesSlide36.xml" ContentType="application/vnd.openxmlformats-officedocument.presentationml.notesSlide+xml"/>
  <Default Extension="rels" ContentType="application/vnd.openxmlformats-package.relationship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9"/>
  </p:notesMasterIdLst>
  <p:sldIdLst>
    <p:sldId id="256" r:id="rId2"/>
    <p:sldId id="291" r:id="rId3"/>
    <p:sldId id="292" r:id="rId4"/>
    <p:sldId id="293" r:id="rId5"/>
    <p:sldId id="294" r:id="rId6"/>
    <p:sldId id="298" r:id="rId7"/>
    <p:sldId id="299" r:id="rId8"/>
    <p:sldId id="300" r:id="rId9"/>
    <p:sldId id="302" r:id="rId10"/>
    <p:sldId id="301" r:id="rId11"/>
    <p:sldId id="257" r:id="rId12"/>
    <p:sldId id="258" r:id="rId13"/>
    <p:sldId id="259" r:id="rId14"/>
    <p:sldId id="260" r:id="rId15"/>
    <p:sldId id="261" r:id="rId16"/>
    <p:sldId id="289" r:id="rId17"/>
    <p:sldId id="290" r:id="rId18"/>
    <p:sldId id="262" r:id="rId19"/>
    <p:sldId id="263" r:id="rId20"/>
    <p:sldId id="264" r:id="rId21"/>
    <p:sldId id="265" r:id="rId22"/>
    <p:sldId id="266" r:id="rId23"/>
    <p:sldId id="267" r:id="rId24"/>
    <p:sldId id="268" r:id="rId25"/>
    <p:sldId id="269" r:id="rId26"/>
    <p:sldId id="270" r:id="rId27"/>
    <p:sldId id="271" r:id="rId28"/>
    <p:sldId id="272" r:id="rId29"/>
    <p:sldId id="273" r:id="rId30"/>
    <p:sldId id="274" r:id="rId31"/>
    <p:sldId id="275" r:id="rId32"/>
    <p:sldId id="276" r:id="rId33"/>
    <p:sldId id="277" r:id="rId34"/>
    <p:sldId id="278" r:id="rId35"/>
    <p:sldId id="287" r:id="rId36"/>
    <p:sldId id="279" r:id="rId37"/>
    <p:sldId id="280" r:id="rId38"/>
    <p:sldId id="281" r:id="rId39"/>
    <p:sldId id="282" r:id="rId40"/>
    <p:sldId id="283" r:id="rId41"/>
    <p:sldId id="284" r:id="rId42"/>
    <p:sldId id="285" r:id="rId43"/>
    <p:sldId id="295" r:id="rId44"/>
    <p:sldId id="296" r:id="rId45"/>
    <p:sldId id="297" r:id="rId46"/>
    <p:sldId id="286" r:id="rId47"/>
    <p:sldId id="288" r:id="rId48"/>
  </p:sldIdLst>
  <p:sldSz cx="6858000" cy="9906000" type="A4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30" autoAdjust="0"/>
    <p:restoredTop sz="76587" autoAdjust="0"/>
  </p:normalViewPr>
  <p:slideViewPr>
    <p:cSldViewPr>
      <p:cViewPr>
        <p:scale>
          <a:sx n="66" d="100"/>
          <a:sy n="66" d="100"/>
        </p:scale>
        <p:origin x="-3588" y="204"/>
      </p:cViewPr>
      <p:guideLst>
        <p:guide orient="horz" pos="312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96C6A1-347F-4774-B065-5FD3D5B44368}" type="datetimeFigureOut">
              <a:rPr lang="ko-KR" altLang="en-US" smtClean="0"/>
              <a:pPr/>
              <a:t>2020-01-21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241550" y="685800"/>
            <a:ext cx="23749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D88B6B-7176-44E7-BA70-D0E12FDABB1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사칙연산이란 </a:t>
            </a:r>
            <a:r>
              <a:rPr lang="en-US" altLang="ko-KR" dirty="0" smtClean="0"/>
              <a:t>(+, -, *, /)</a:t>
            </a:r>
            <a:r>
              <a:rPr lang="ko-KR" altLang="en-US" dirty="0" smtClean="0"/>
              <a:t>을 뜻한다</a:t>
            </a:r>
            <a:r>
              <a:rPr lang="en-US" altLang="ko-KR" dirty="0" smtClean="0"/>
              <a:t>. </a:t>
            </a:r>
          </a:p>
          <a:p>
            <a:r>
              <a:rPr lang="en-US" altLang="ko-KR" dirty="0" smtClean="0"/>
              <a:t>a=3 b=4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a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b</a:t>
            </a:r>
            <a:r>
              <a:rPr lang="ko-KR" altLang="en-US" dirty="0" smtClean="0"/>
              <a:t>라는 이름의 변수</a:t>
            </a:r>
            <a:r>
              <a:rPr lang="en-US" altLang="ko-KR" dirty="0" smtClean="0"/>
              <a:t>(Variable)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3</a:t>
            </a:r>
            <a:r>
              <a:rPr lang="ko-KR" altLang="en-US" dirty="0" smtClean="0"/>
              <a:t>과 </a:t>
            </a:r>
            <a:r>
              <a:rPr lang="en-US" altLang="ko-KR" dirty="0" smtClean="0"/>
              <a:t>4</a:t>
            </a:r>
            <a:r>
              <a:rPr lang="ko-KR" altLang="en-US" dirty="0" smtClean="0"/>
              <a:t>를 집어넣는 것을 뜻한다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변수는 하나의 데이터를 저장 할 수 있는 메모리 공간이다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그릇이라고 생각하면 좋다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3+4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7</a:t>
            </a:r>
            <a:r>
              <a:rPr lang="ko-KR" altLang="en-US" dirty="0" smtClean="0"/>
              <a:t>인 것처럼 </a:t>
            </a:r>
            <a:r>
              <a:rPr lang="en-US" altLang="ko-KR" dirty="0" smtClean="0"/>
              <a:t>a</a:t>
            </a:r>
            <a:r>
              <a:rPr lang="ko-KR" altLang="en-US" dirty="0" smtClean="0"/>
              <a:t>와</a:t>
            </a:r>
            <a:r>
              <a:rPr lang="en-US" altLang="ko-KR" dirty="0" smtClean="0"/>
              <a:t>b</a:t>
            </a:r>
            <a:r>
              <a:rPr lang="ko-KR" altLang="en-US" dirty="0" smtClean="0"/>
              <a:t>를 더해도 </a:t>
            </a:r>
            <a:r>
              <a:rPr lang="en-US" altLang="ko-KR" dirty="0" smtClean="0"/>
              <a:t>7</a:t>
            </a:r>
            <a:r>
              <a:rPr lang="ko-KR" altLang="en-US" dirty="0" smtClean="0"/>
              <a:t>의 결과 값이 나온다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객체에 담긴 값을 이용해 계산을 하기 때문이다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D88B6B-7176-44E7-BA70-D0E12FDABB15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def</a:t>
            </a:r>
            <a:r>
              <a:rPr lang="ko-KR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는 함수를 만들 때 사용하는 예약어이며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함수 이름은 함수를 만드는 사람이 임의로 만들 수 있다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함수 이름 뒤 괄호 안의 매개변수는 이 함수에 입력으로 전달되는 값을 받는 변수이다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이렇게 함수를 정의한 다음 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if, while, for</a:t>
            </a:r>
            <a:r>
              <a:rPr lang="ko-KR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문 등과 마찬가지로 함수에서 수행할 문장을 입력한다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endParaRPr lang="en-US" altLang="ko-KR" sz="1200" b="0" i="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altLang="ko-KR" sz="1200" b="0" i="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def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add(</a:t>
            </a:r>
            <a:r>
              <a:rPr lang="en-US" altLang="ko-KR" sz="1200" b="0" i="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a,b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</a:t>
            </a:r>
            <a:r>
              <a:rPr lang="ko-KR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함수는 다음과 같이 풀이된다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altLang="ko-KR" dirty="0" smtClean="0"/>
              <a:t>"</a:t>
            </a:r>
            <a:r>
              <a:rPr lang="ko-KR" altLang="en-US" dirty="0" smtClean="0"/>
              <a:t>이 함수의 이름</a:t>
            </a:r>
            <a:r>
              <a:rPr lang="en-US" altLang="ko-KR" dirty="0" smtClean="0"/>
              <a:t>(</a:t>
            </a:r>
            <a:r>
              <a:rPr lang="ko-KR" altLang="en-US" dirty="0" smtClean="0"/>
              <a:t>함수 이름</a:t>
            </a:r>
            <a:r>
              <a:rPr lang="en-US" altLang="ko-KR" dirty="0" smtClean="0"/>
              <a:t>)</a:t>
            </a:r>
            <a:r>
              <a:rPr lang="ko-KR" altLang="en-US" dirty="0" smtClean="0"/>
              <a:t>은 </a:t>
            </a:r>
            <a:r>
              <a:rPr lang="en-US" altLang="ko-KR" dirty="0" smtClean="0"/>
              <a:t>add</a:t>
            </a:r>
            <a:r>
              <a:rPr lang="ko-KR" altLang="en-US" dirty="0" smtClean="0"/>
              <a:t>이고 입력으로 </a:t>
            </a:r>
            <a:r>
              <a:rPr lang="en-US" altLang="ko-KR" dirty="0" smtClean="0"/>
              <a:t>2</a:t>
            </a:r>
            <a:r>
              <a:rPr lang="ko-KR" altLang="en-US" dirty="0" smtClean="0"/>
              <a:t>개의 값을 받으며 </a:t>
            </a:r>
            <a:r>
              <a:rPr lang="ko-KR" altLang="en-US" dirty="0" err="1" smtClean="0"/>
              <a:t>결괏값은</a:t>
            </a:r>
            <a:r>
              <a:rPr lang="ko-KR" altLang="en-US" dirty="0" smtClean="0"/>
              <a:t> </a:t>
            </a:r>
            <a:r>
              <a:rPr lang="en-US" altLang="ko-KR" dirty="0" smtClean="0"/>
              <a:t>2</a:t>
            </a:r>
            <a:r>
              <a:rPr lang="ko-KR" altLang="en-US" dirty="0" smtClean="0"/>
              <a:t>개의 </a:t>
            </a:r>
            <a:r>
              <a:rPr lang="ko-KR" altLang="en-US" dirty="0" err="1" smtClean="0"/>
              <a:t>입력값을</a:t>
            </a:r>
            <a:r>
              <a:rPr lang="ko-KR" altLang="en-US" dirty="0" smtClean="0"/>
              <a:t> 더한 값이다</a:t>
            </a:r>
            <a:r>
              <a:rPr lang="en-US" altLang="ko-KR" dirty="0" smtClean="0"/>
              <a:t>.” </a:t>
            </a:r>
            <a:r>
              <a:rPr lang="ko-KR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여기에서 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return</a:t>
            </a:r>
            <a:r>
              <a:rPr lang="ko-KR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은 함수의 결괏값을 돌려주는 명령어이다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endParaRPr lang="en-US" altLang="ko-KR" sz="1200" b="0" i="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altLang="ko-KR" sz="1200" b="0" i="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def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say()</a:t>
            </a:r>
            <a:r>
              <a:rPr lang="ko-KR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함수는 </a:t>
            </a:r>
            <a:r>
              <a:rPr lang="en-US" altLang="ko-KR" dirty="0" smtClean="0"/>
              <a:t>say()</a:t>
            </a:r>
            <a:r>
              <a:rPr lang="ko-KR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처럼 괄호 안에 아무 값도 넣지 않아야 한다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이 함수는 입력값은 없지만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결괏값으로</a:t>
            </a:r>
            <a:r>
              <a:rPr lang="ko-KR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Hi</a:t>
            </a:r>
            <a:r>
              <a:rPr lang="ko-KR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라는 문자열을 돌려준다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 </a:t>
            </a:r>
            <a:r>
              <a:rPr lang="en-US" altLang="ko-KR" dirty="0" smtClean="0"/>
              <a:t>a = say()</a:t>
            </a:r>
            <a:r>
              <a:rPr lang="ko-KR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처럼 작성하면 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</a:t>
            </a:r>
            <a:r>
              <a:rPr lang="ko-KR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에 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Hi </a:t>
            </a:r>
            <a:r>
              <a:rPr lang="ko-KR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문자열이 대입되는 것이다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D88B6B-7176-44E7-BA70-D0E12FDABB15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사용자가 입력한 값을 어떤 변수에 대입하고 싶을 때는 어떻게 해야 할까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?</a:t>
            </a: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input</a:t>
            </a:r>
            <a:r>
              <a:rPr lang="ko-KR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은 입력되는 모든 것을 문자열로 취급한다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altLang="ko-KR" baseline="0" dirty="0" smtClean="0"/>
              <a:t>a=input()</a:t>
            </a:r>
            <a:r>
              <a:rPr lang="ko-KR" altLang="en-US" baseline="0" dirty="0" smtClean="0"/>
              <a:t>에 입력되는 문자들은 출력시 작은따옴표</a:t>
            </a:r>
            <a:r>
              <a:rPr lang="en-US" altLang="ko-KR" baseline="0" dirty="0" smtClean="0"/>
              <a:t>(‘ ‘)</a:t>
            </a:r>
            <a:r>
              <a:rPr lang="ko-KR" altLang="en-US" baseline="0" dirty="0" smtClean="0"/>
              <a:t>가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붙어서 출력된다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이를 통해</a:t>
            </a:r>
            <a:endParaRPr lang="en-US" altLang="ko-KR" baseline="0" dirty="0" smtClean="0"/>
          </a:p>
          <a:p>
            <a:r>
              <a:rPr lang="ko-KR" altLang="en-US" baseline="0" dirty="0" smtClean="0"/>
              <a:t>입력 받는 값들은 문자열로 취급됨을 확인할 수 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만약 숫자로 바꾸기 위해선 어떻게 해야 할까</a:t>
            </a:r>
            <a:endParaRPr lang="en-US" altLang="ko-KR" baseline="0" dirty="0" smtClean="0"/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두 번째 예시를 살펴보면</a:t>
            </a:r>
            <a:endParaRPr lang="en-US" altLang="ko-KR" baseline="0" dirty="0" smtClean="0"/>
          </a:p>
          <a:p>
            <a:r>
              <a:rPr lang="en-US" altLang="ko-KR" baseline="0" dirty="0" smtClean="0"/>
              <a:t>Input()</a:t>
            </a:r>
            <a:r>
              <a:rPr lang="ko-KR" altLang="en-US" baseline="0" dirty="0" smtClean="0"/>
              <a:t>에 숫자를 입력하세요라는 친절한 문구를 집어넣었다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하지만 숫자가 출력됨을 살펴보면 문자열로 출력이 되는 것을 확인할 수 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이를 </a:t>
            </a:r>
            <a:r>
              <a:rPr lang="ko-KR" altLang="en-US" baseline="0" dirty="0" err="1" smtClean="0"/>
              <a:t>숫자형으로</a:t>
            </a:r>
            <a:r>
              <a:rPr lang="ko-KR" altLang="en-US" baseline="0" dirty="0" smtClean="0"/>
              <a:t> 바꾸기 위해선 </a:t>
            </a:r>
            <a:r>
              <a:rPr lang="en-US" altLang="ko-KR" baseline="0" dirty="0" err="1" smtClean="0"/>
              <a:t>int</a:t>
            </a:r>
            <a:r>
              <a:rPr lang="en-US" altLang="ko-KR" baseline="0" dirty="0" smtClean="0"/>
              <a:t>(number)</a:t>
            </a:r>
            <a:r>
              <a:rPr lang="ko-KR" altLang="en-US" baseline="0" dirty="0" smtClean="0"/>
              <a:t>가 필요하다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D88B6B-7176-44E7-BA70-D0E12FDABB15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from</a:t>
            </a:r>
            <a:r>
              <a:rPr lang="en-US" altLang="ko-KR" baseline="0" dirty="0" smtClean="0"/>
              <a:t> </a:t>
            </a:r>
            <a:r>
              <a:rPr lang="en-US" altLang="ko-KR" baseline="0" dirty="0" err="1" smtClean="0"/>
              <a:t>microbit</a:t>
            </a:r>
            <a:r>
              <a:rPr lang="en-US" altLang="ko-KR" baseline="0" dirty="0" smtClean="0"/>
              <a:t> import *</a:t>
            </a:r>
          </a:p>
          <a:p>
            <a:r>
              <a:rPr lang="ko-KR" altLang="en-US" baseline="0" dirty="0" smtClean="0"/>
              <a:t>에 대해서 알아야 한다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이러한 방식은 모듈 불러오기라고 한다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이를 통해서 </a:t>
            </a:r>
            <a:r>
              <a:rPr lang="en-US" altLang="ko-KR" baseline="0" dirty="0" err="1" smtClean="0"/>
              <a:t>microbit</a:t>
            </a:r>
            <a:r>
              <a:rPr lang="ko-KR" altLang="en-US" baseline="0" dirty="0" smtClean="0"/>
              <a:t>에서 사용하는 함수들을 사용할 수 있는 것이다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세상에 존재하는 모든 함수들은 </a:t>
            </a:r>
            <a:r>
              <a:rPr lang="ko-KR" altLang="en-US" baseline="0" dirty="0" err="1" smtClean="0"/>
              <a:t>파이썬에</a:t>
            </a:r>
            <a:r>
              <a:rPr lang="ko-KR" altLang="en-US" baseline="0" dirty="0" smtClean="0"/>
              <a:t> 내장되어 있지 않다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그러므로 </a:t>
            </a:r>
            <a:r>
              <a:rPr lang="ko-KR" altLang="en-US" baseline="0" dirty="0" err="1" smtClean="0"/>
              <a:t>필요시</a:t>
            </a:r>
            <a:r>
              <a:rPr lang="ko-KR" altLang="en-US" baseline="0" dirty="0" smtClean="0"/>
              <a:t> 모듈을 컴퓨터에 설치해 불러오는 과정이 필요하다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예를 들면 망치질이 필요할 때에 창고에서 망치를 포함한 연장 도구들을 가지고 </a:t>
            </a:r>
            <a:r>
              <a:rPr lang="ko-KR" altLang="en-US" baseline="0" dirty="0" err="1" smtClean="0"/>
              <a:t>와야한다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en-US" altLang="ko-KR" baseline="0" dirty="0" err="1" smtClean="0"/>
              <a:t>Display.scroll</a:t>
            </a:r>
            <a:r>
              <a:rPr lang="en-US" altLang="ko-KR" baseline="0" dirty="0" smtClean="0"/>
              <a:t>()</a:t>
            </a:r>
            <a:r>
              <a:rPr lang="ko-KR" altLang="en-US" baseline="0" dirty="0" smtClean="0"/>
              <a:t>함수는 문자열을 </a:t>
            </a:r>
            <a:r>
              <a:rPr lang="ko-KR" altLang="en-US" baseline="0" dirty="0" err="1" smtClean="0"/>
              <a:t>마이크로비트의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LED</a:t>
            </a:r>
            <a:r>
              <a:rPr lang="ko-KR" altLang="en-US" baseline="0" dirty="0" smtClean="0"/>
              <a:t>에 출력하는 함수이다</a:t>
            </a:r>
            <a:r>
              <a:rPr lang="en-US" altLang="ko-KR" baseline="0" dirty="0" smtClean="0"/>
              <a:t>. 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D88B6B-7176-44E7-BA70-D0E12FDABB15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첫 번째 코드는 </a:t>
            </a:r>
            <a:r>
              <a:rPr lang="en-US" altLang="ko-KR" dirty="0" smtClean="0"/>
              <a:t>while </a:t>
            </a:r>
            <a:r>
              <a:rPr lang="ko-KR" altLang="en-US" dirty="0" err="1" smtClean="0"/>
              <a:t>반복문을</a:t>
            </a:r>
            <a:r>
              <a:rPr lang="ko-KR" altLang="en-US" dirty="0" smtClean="0"/>
              <a:t> 사용해 </a:t>
            </a:r>
            <a:r>
              <a:rPr lang="en-US" altLang="ko-KR" dirty="0" smtClean="0"/>
              <a:t>Hello, world!</a:t>
            </a:r>
            <a:r>
              <a:rPr lang="ko-KR" altLang="en-US" dirty="0" smtClean="0"/>
              <a:t>를 반복해서 출력하는 코드이다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두 번째 코드는 </a:t>
            </a:r>
            <a:r>
              <a:rPr lang="en-US" altLang="ko-KR" dirty="0" smtClean="0"/>
              <a:t>for </a:t>
            </a:r>
            <a:r>
              <a:rPr lang="ko-KR" altLang="en-US" dirty="0" err="1" smtClean="0"/>
              <a:t>반복문을</a:t>
            </a:r>
            <a:r>
              <a:rPr lang="ko-KR" altLang="en-US" dirty="0" smtClean="0"/>
              <a:t> 사용해 </a:t>
            </a:r>
            <a:r>
              <a:rPr lang="en-US" altLang="ko-KR" dirty="0" smtClean="0"/>
              <a:t>He</a:t>
            </a:r>
            <a:r>
              <a:rPr lang="ko-KR" altLang="en-US" dirty="0" smtClean="0"/>
              <a:t>를 반복해서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10</a:t>
            </a:r>
            <a:r>
              <a:rPr lang="ko-KR" altLang="en-US" baseline="0" dirty="0" smtClean="0"/>
              <a:t>번 출력하는 코드이다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세 </a:t>
            </a:r>
            <a:r>
              <a:rPr lang="ko-KR" altLang="en-US" baseline="0" dirty="0" err="1" smtClean="0"/>
              <a:t>번재</a:t>
            </a:r>
            <a:r>
              <a:rPr lang="ko-KR" altLang="en-US" baseline="0" dirty="0" smtClean="0"/>
              <a:t> 코드는 </a:t>
            </a:r>
            <a:r>
              <a:rPr lang="en-US" altLang="ko-KR" baseline="0" dirty="0" smtClean="0"/>
              <a:t>a=3</a:t>
            </a:r>
            <a:r>
              <a:rPr lang="ko-KR" altLang="en-US" baseline="0" dirty="0" smtClean="0"/>
              <a:t>을 정의한 후 </a:t>
            </a:r>
            <a:r>
              <a:rPr lang="en-US" altLang="ko-KR" baseline="0" dirty="0" smtClean="0"/>
              <a:t>a</a:t>
            </a:r>
            <a:r>
              <a:rPr lang="ko-KR" altLang="en-US" baseline="0" dirty="0" smtClean="0"/>
              <a:t>의 값만큼 반복문을 돌려 </a:t>
            </a:r>
            <a:r>
              <a:rPr lang="en-US" altLang="ko-KR" baseline="0" dirty="0" smtClean="0"/>
              <a:t>He</a:t>
            </a:r>
            <a:r>
              <a:rPr lang="ko-KR" altLang="en-US" baseline="0" dirty="0" smtClean="0"/>
              <a:t>를 출력하는 코드이다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여기서는 </a:t>
            </a:r>
            <a:r>
              <a:rPr lang="en-US" altLang="ko-KR" baseline="0" dirty="0" smtClean="0"/>
              <a:t>a</a:t>
            </a:r>
            <a:r>
              <a:rPr lang="ko-KR" altLang="en-US" baseline="0" dirty="0" smtClean="0"/>
              <a:t>에 </a:t>
            </a:r>
            <a:r>
              <a:rPr lang="en-US" altLang="ko-KR" baseline="0" dirty="0" smtClean="0"/>
              <a:t>3</a:t>
            </a:r>
            <a:r>
              <a:rPr lang="ko-KR" altLang="en-US" baseline="0" dirty="0" smtClean="0"/>
              <a:t>을 집어넣었으므로 반복문은 총 </a:t>
            </a:r>
            <a:r>
              <a:rPr lang="en-US" altLang="ko-KR" baseline="0" dirty="0" smtClean="0"/>
              <a:t>3</a:t>
            </a:r>
            <a:r>
              <a:rPr lang="ko-KR" altLang="en-US" baseline="0" dirty="0" smtClean="0"/>
              <a:t>번을 돈다</a:t>
            </a:r>
            <a:r>
              <a:rPr lang="en-US" altLang="ko-KR" baseline="0" dirty="0" smtClean="0"/>
              <a:t>. a</a:t>
            </a:r>
            <a:r>
              <a:rPr lang="ko-KR" altLang="en-US" baseline="0" dirty="0" smtClean="0"/>
              <a:t>의 값을 바꾸어 반복문을 </a:t>
            </a:r>
            <a:r>
              <a:rPr lang="en-US" altLang="ko-KR" baseline="0" dirty="0" smtClean="0"/>
              <a:t>5</a:t>
            </a:r>
            <a:r>
              <a:rPr lang="ko-KR" altLang="en-US" baseline="0" dirty="0" smtClean="0"/>
              <a:t>번 돌리는 코드를 작성해 보자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네 번째 코드는 </a:t>
            </a:r>
            <a:r>
              <a:rPr lang="en-US" altLang="ko-KR" baseline="0" dirty="0" smtClean="0"/>
              <a:t>a</a:t>
            </a:r>
            <a:r>
              <a:rPr lang="ko-KR" altLang="en-US" baseline="0" dirty="0" smtClean="0"/>
              <a:t>에 문자열 </a:t>
            </a:r>
            <a:r>
              <a:rPr lang="en-US" altLang="ko-KR" baseline="0" dirty="0" smtClean="0"/>
              <a:t>‘</a:t>
            </a:r>
            <a:r>
              <a:rPr lang="en-US" altLang="ko-KR" baseline="0" dirty="0" err="1" smtClean="0"/>
              <a:t>abc</a:t>
            </a:r>
            <a:r>
              <a:rPr lang="en-US" altLang="ko-KR" baseline="0" dirty="0" smtClean="0"/>
              <a:t>’</a:t>
            </a:r>
            <a:r>
              <a:rPr lang="ko-KR" altLang="en-US" baseline="0" dirty="0" smtClean="0"/>
              <a:t>를 넣은 코드이다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이 코드가 어떻게 돌지 예상해보고 실제로 돌려보자</a:t>
            </a:r>
            <a:r>
              <a:rPr lang="en-US" altLang="ko-KR" baseline="0" dirty="0" smtClean="0"/>
              <a:t>,</a:t>
            </a:r>
          </a:p>
          <a:p>
            <a:r>
              <a:rPr lang="en-US" altLang="ko-KR" baseline="0" dirty="0" smtClean="0"/>
              <a:t>He</a:t>
            </a:r>
            <a:r>
              <a:rPr lang="ko-KR" altLang="en-US" baseline="0" dirty="0" smtClean="0"/>
              <a:t>가 </a:t>
            </a:r>
            <a:r>
              <a:rPr lang="en-US" altLang="ko-KR" baseline="0" dirty="0" smtClean="0"/>
              <a:t>3</a:t>
            </a:r>
            <a:r>
              <a:rPr lang="ko-KR" altLang="en-US" baseline="0" dirty="0" smtClean="0"/>
              <a:t>번 반복해서 출력되는 것을 확인할 수 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이유는 문자열의 길이 때문이다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이 코드의 반복문을 문자열의 길이만큼 </a:t>
            </a:r>
            <a:r>
              <a:rPr lang="ko-KR" altLang="en-US" baseline="0" dirty="0" err="1" smtClean="0"/>
              <a:t>반복문을</a:t>
            </a:r>
            <a:r>
              <a:rPr lang="ko-KR" altLang="en-US" baseline="0" dirty="0" smtClean="0"/>
              <a:t> 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다섯 번째 코드는 함수를 정의해 </a:t>
            </a:r>
            <a:r>
              <a:rPr lang="en-US" altLang="ko-KR" baseline="0" dirty="0" smtClean="0"/>
              <a:t>while </a:t>
            </a:r>
            <a:r>
              <a:rPr lang="ko-KR" altLang="en-US" baseline="0" dirty="0" err="1" smtClean="0"/>
              <a:t>반복문을</a:t>
            </a:r>
            <a:r>
              <a:rPr lang="ko-KR" altLang="en-US" baseline="0" dirty="0" smtClean="0"/>
              <a:t> 사용하는 코드이다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이 코드는 스스로 정의하는 함수를 반복문에서 사용하는 코드이다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직접 사용해보자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D88B6B-7176-44E7-BA70-D0E12FDABB15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마이크로비트는</a:t>
            </a:r>
            <a:r>
              <a:rPr lang="ko-KR" altLang="en-US" dirty="0" smtClean="0"/>
              <a:t> 한글 출력을 지원할까</a:t>
            </a:r>
            <a:r>
              <a:rPr lang="en-US" altLang="ko-KR" dirty="0" smtClean="0"/>
              <a:t>?</a:t>
            </a:r>
          </a:p>
          <a:p>
            <a:r>
              <a:rPr lang="ko-KR" altLang="en-US" dirty="0" err="1" smtClean="0"/>
              <a:t>마이크로비트는</a:t>
            </a:r>
            <a:r>
              <a:rPr lang="ko-KR" altLang="en-US" dirty="0" smtClean="0"/>
              <a:t> 한글 출력을 지원하지 않는다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위 코드는 물음표가 출력이 되는 것을 확인할 수 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D88B6B-7176-44E7-BA70-D0E12FDABB15}" type="slidenum">
              <a:rPr lang="ko-KR" altLang="en-US" smtClean="0"/>
              <a:pPr/>
              <a:t>24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Microbit</a:t>
            </a:r>
            <a:r>
              <a:rPr lang="en-US" altLang="ko-KR" dirty="0" smtClean="0"/>
              <a:t> </a:t>
            </a:r>
            <a:r>
              <a:rPr lang="ko-KR" altLang="en-US" dirty="0" smtClean="0"/>
              <a:t>모듈에는 </a:t>
            </a:r>
            <a:r>
              <a:rPr lang="ko-KR" altLang="en-US" dirty="0" err="1" smtClean="0"/>
              <a:t>여러가지</a:t>
            </a:r>
            <a:r>
              <a:rPr lang="ko-KR" altLang="en-US" dirty="0" smtClean="0"/>
              <a:t> 이미지들이 저장되어 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이 이미지들은 </a:t>
            </a:r>
            <a:r>
              <a:rPr lang="en-US" altLang="ko-KR" dirty="0" smtClean="0"/>
              <a:t>LED</a:t>
            </a:r>
            <a:r>
              <a:rPr lang="ko-KR" altLang="en-US" dirty="0" smtClean="0"/>
              <a:t>에 출력되어 나타난다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위 코드는 수많은 이미지들 중 몇 가지를 </a:t>
            </a:r>
            <a:r>
              <a:rPr lang="ko-KR" altLang="en-US" dirty="0" err="1" smtClean="0"/>
              <a:t>반복문을</a:t>
            </a:r>
            <a:r>
              <a:rPr lang="ko-KR" altLang="en-US" dirty="0" smtClean="0"/>
              <a:t> 통해 계속해서 번갈아 출력하는 코드이다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어떻게 출력될지 실행해보자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출력을 하면 이미지들이 바뀌는 속도가 너무 빨라 이미지를 식별하기 힘들다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다음을 보자</a:t>
            </a:r>
            <a:r>
              <a:rPr lang="en-US" altLang="ko-KR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D88B6B-7176-44E7-BA70-D0E12FDABB15}" type="slidenum">
              <a:rPr lang="ko-KR" altLang="en-US" smtClean="0"/>
              <a:pPr/>
              <a:t>25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각 이미지를 출력하는 코드 사이사이에 </a:t>
            </a:r>
            <a:r>
              <a:rPr lang="en-US" altLang="ko-KR" dirty="0" smtClean="0"/>
              <a:t>sleep(1)</a:t>
            </a:r>
            <a:r>
              <a:rPr lang="ko-KR" altLang="en-US" dirty="0" smtClean="0"/>
              <a:t>이라는 코드가 추가되었다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어떻게 출력되는지 살펴보자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아까와 크게 다르지 않을 것이다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Sleep()</a:t>
            </a:r>
            <a:r>
              <a:rPr lang="ko-KR" altLang="en-US" dirty="0" smtClean="0"/>
              <a:t>의 의미는 </a:t>
            </a:r>
            <a:r>
              <a:rPr lang="en-US" altLang="ko-KR" dirty="0" smtClean="0"/>
              <a:t>ms</a:t>
            </a:r>
            <a:r>
              <a:rPr lang="ko-KR" altLang="en-US" dirty="0" smtClean="0"/>
              <a:t>초만큼</a:t>
            </a:r>
            <a:r>
              <a:rPr lang="ko-KR" altLang="en-US" baseline="0" dirty="0" smtClean="0"/>
              <a:t> 코드 진행을 잠시 쉬는 것이다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그러나 </a:t>
            </a:r>
            <a:r>
              <a:rPr lang="en-US" altLang="ko-KR" baseline="0" dirty="0" smtClean="0"/>
              <a:t>1ms</a:t>
            </a:r>
            <a:r>
              <a:rPr lang="ko-KR" altLang="en-US" baseline="0" dirty="0" smtClean="0"/>
              <a:t>초는 </a:t>
            </a:r>
            <a:r>
              <a:rPr lang="en-US" altLang="ko-KR" baseline="0" dirty="0" smtClean="0"/>
              <a:t>0.001</a:t>
            </a:r>
            <a:r>
              <a:rPr lang="ko-KR" altLang="en-US" baseline="0" dirty="0" smtClean="0"/>
              <a:t>초인지라 인간이 느끼기에는 너무 </a:t>
            </a:r>
            <a:r>
              <a:rPr lang="ko-KR" altLang="en-US" baseline="0" dirty="0" err="1" smtClean="0"/>
              <a:t>빠른속도이다</a:t>
            </a:r>
            <a:r>
              <a:rPr lang="en-US" altLang="ko-KR" baseline="0" dirty="0" smtClean="0"/>
              <a:t>. 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다음 코드를 보자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D88B6B-7176-44E7-BA70-D0E12FDABB15}" type="slidenum">
              <a:rPr lang="ko-KR" altLang="en-US" smtClean="0"/>
              <a:pPr/>
              <a:t>26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위 코드는 이미지 출력 사이사이의 </a:t>
            </a:r>
            <a:r>
              <a:rPr lang="en-US" altLang="ko-KR" dirty="0" smtClean="0"/>
              <a:t>sleep(1000)</a:t>
            </a:r>
            <a:r>
              <a:rPr lang="ko-KR" altLang="en-US" dirty="0" smtClean="0"/>
              <a:t>을 집어넣었다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출력해보면 이제야 적당한 속도로 이미지들이 출력되는 것을 확인할 수 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각 이미지들이 어떻게 생겼는지 확인해보자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D88B6B-7176-44E7-BA70-D0E12FDABB15}" type="slidenum">
              <a:rPr lang="ko-KR" altLang="en-US" smtClean="0"/>
              <a:pPr/>
              <a:t>27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LED</a:t>
            </a:r>
            <a:r>
              <a:rPr lang="ko-KR" altLang="en-US" dirty="0" smtClean="0"/>
              <a:t>는 총 </a:t>
            </a:r>
            <a:r>
              <a:rPr lang="en-US" altLang="ko-KR" dirty="0" smtClean="0"/>
              <a:t>5*5</a:t>
            </a:r>
            <a:r>
              <a:rPr lang="ko-KR" altLang="en-US" dirty="0" smtClean="0"/>
              <a:t>로 이루어져있다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위 코드는 각 </a:t>
            </a:r>
            <a:r>
              <a:rPr lang="en-US" altLang="ko-KR" dirty="0" smtClean="0"/>
              <a:t>LED</a:t>
            </a:r>
            <a:r>
              <a:rPr lang="ko-KR" altLang="en-US" dirty="0" smtClean="0"/>
              <a:t>에 밝기 값을 직접 조절해 사용하는 코드이다</a:t>
            </a:r>
            <a:r>
              <a:rPr lang="en-US" altLang="ko-KR" dirty="0" smtClean="0"/>
              <a:t>. 0~9</a:t>
            </a:r>
            <a:r>
              <a:rPr lang="ko-KR" altLang="en-US" dirty="0" smtClean="0"/>
              <a:t>까지의 밝기 중 선택할 수 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직접 출력해보자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D88B6B-7176-44E7-BA70-D0E12FDABB15}" type="slidenum">
              <a:rPr lang="ko-KR" altLang="en-US" smtClean="0"/>
              <a:pPr/>
              <a:t>28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위 코드는 </a:t>
            </a:r>
            <a:r>
              <a:rPr lang="en-US" altLang="ko-KR" dirty="0" smtClean="0"/>
              <a:t>LED</a:t>
            </a:r>
            <a:r>
              <a:rPr lang="ko-KR" altLang="en-US" dirty="0" smtClean="0"/>
              <a:t>의 밝기 값을 직접 정하여 여러</a:t>
            </a:r>
            <a:r>
              <a:rPr lang="ko-KR" altLang="en-US" baseline="0" dirty="0" smtClean="0"/>
              <a:t> 개의 이미지들을 순서대로 출력하는 코드이다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이를 통해 움직이는 거처럼 보이는 이미지를 출력할 수 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D88B6B-7176-44E7-BA70-D0E12FDABB15}" type="slidenum">
              <a:rPr lang="ko-KR" altLang="en-US" smtClean="0"/>
              <a:pPr/>
              <a:t>29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프로그래밍을 처음 </a:t>
            </a:r>
            <a:r>
              <a:rPr lang="ko-KR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접한다면</a:t>
            </a:r>
            <a:r>
              <a:rPr lang="ko-KR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</a:t>
            </a:r>
            <a:r>
              <a:rPr lang="en-US" altLang="ko-KR" dirty="0" smtClean="0"/>
              <a:t>%</a:t>
            </a:r>
            <a:r>
              <a:rPr lang="ko-KR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연산자는 본 적이 없을 것이다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 </a:t>
            </a:r>
            <a:r>
              <a:rPr lang="en-US" altLang="ko-KR" dirty="0" smtClean="0"/>
              <a:t>%</a:t>
            </a:r>
            <a:r>
              <a:rPr lang="ko-KR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는 나눗셈의 나머지 값을 돌려주는 연산자이다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7</a:t>
            </a:r>
            <a:r>
              <a:rPr lang="ko-KR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을 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3</a:t>
            </a:r>
            <a:r>
              <a:rPr lang="ko-KR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으로 나누면 나머지는 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</a:t>
            </a:r>
            <a:r>
              <a:rPr lang="ko-KR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이 될 것이고 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3</a:t>
            </a:r>
            <a:r>
              <a:rPr lang="ko-KR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을 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7</a:t>
            </a:r>
            <a:r>
              <a:rPr lang="ko-KR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로 나누면 나머지는 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3</a:t>
            </a:r>
            <a:r>
              <a:rPr lang="ko-KR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이 될 것이다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 </a:t>
            </a:r>
          </a:p>
          <a:p>
            <a:endParaRPr lang="en-US" altLang="ko-KR" sz="1200" b="0" i="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나눗셈 후 몫을 반환하는 </a:t>
            </a:r>
            <a:r>
              <a:rPr lang="en-US" altLang="ko-KR" dirty="0" smtClean="0"/>
              <a:t>//</a:t>
            </a:r>
            <a:r>
              <a:rPr lang="ko-KR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연산자를 사용한 경우를 보자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D88B6B-7176-44E7-BA70-D0E12FDABB15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button_a.get_presses</a:t>
            </a:r>
            <a:r>
              <a:rPr lang="en-US" altLang="ko-KR" dirty="0" smtClean="0"/>
              <a:t>()</a:t>
            </a:r>
            <a:r>
              <a:rPr lang="ko-KR" altLang="en-US" dirty="0" smtClean="0"/>
              <a:t>는 마이크로비트에 출력이 되기 전까지 </a:t>
            </a:r>
            <a:r>
              <a:rPr lang="en-US" altLang="ko-KR" dirty="0" smtClean="0"/>
              <a:t>a </a:t>
            </a:r>
            <a:r>
              <a:rPr lang="ko-KR" altLang="en-US" dirty="0" smtClean="0"/>
              <a:t>버튼이 눌린 횟수를 저장한다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후에 출력이 되면 </a:t>
            </a:r>
            <a:r>
              <a:rPr lang="en-US" altLang="ko-KR" dirty="0" smtClean="0"/>
              <a:t>0</a:t>
            </a:r>
            <a:r>
              <a:rPr lang="ko-KR" altLang="en-US" dirty="0" smtClean="0"/>
              <a:t>으로 변환한다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위 코드에서는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sleep(10000) </a:t>
            </a:r>
            <a:r>
              <a:rPr lang="ko-KR" altLang="en-US" baseline="0" dirty="0" smtClean="0"/>
              <a:t>즉 </a:t>
            </a:r>
            <a:r>
              <a:rPr lang="en-US" altLang="ko-KR" baseline="0" dirty="0" smtClean="0"/>
              <a:t>10</a:t>
            </a:r>
            <a:r>
              <a:rPr lang="ko-KR" altLang="en-US" baseline="0" dirty="0" err="1" smtClean="0"/>
              <a:t>초동안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a</a:t>
            </a:r>
            <a:r>
              <a:rPr lang="ko-KR" altLang="en-US" baseline="0" dirty="0" smtClean="0"/>
              <a:t>버튼이 눌린 횟수를 출력하는 코드이다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직접 확인해보자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빠르게 여러 번 눌러 몇 번까지 할 수 있는지 눌러보아도 좋다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D88B6B-7176-44E7-BA70-D0E12FDABB15}" type="slidenum">
              <a:rPr lang="ko-KR" altLang="en-US" smtClean="0"/>
              <a:pPr/>
              <a:t>30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위 코드는 </a:t>
            </a:r>
            <a:r>
              <a:rPr lang="en-US" altLang="ko-KR" dirty="0" smtClean="0"/>
              <a:t>a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b </a:t>
            </a:r>
            <a:r>
              <a:rPr lang="ko-KR" altLang="en-US" dirty="0" smtClean="0"/>
              <a:t>버튼이 눌리는 상황에 따라 </a:t>
            </a:r>
            <a:r>
              <a:rPr lang="ko-KR" altLang="en-US" dirty="0" err="1" smtClean="0"/>
              <a:t>마이크로비트의</a:t>
            </a:r>
            <a:r>
              <a:rPr lang="ko-KR" altLang="en-US" dirty="0" smtClean="0"/>
              <a:t> </a:t>
            </a:r>
            <a:r>
              <a:rPr lang="en-US" altLang="ko-KR" dirty="0" smtClean="0"/>
              <a:t>LED</a:t>
            </a:r>
            <a:r>
              <a:rPr lang="ko-KR" altLang="en-US" dirty="0" smtClean="0"/>
              <a:t>에</a:t>
            </a:r>
            <a:r>
              <a:rPr lang="ko-KR" altLang="en-US" baseline="0" dirty="0" smtClean="0"/>
              <a:t> 이미지를 출력하는 코드이다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D88B6B-7176-44E7-BA70-D0E12FDABB15}" type="slidenum">
              <a:rPr lang="ko-KR" altLang="en-US" smtClean="0"/>
              <a:pPr/>
              <a:t>31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위 코드는 </a:t>
            </a:r>
            <a:r>
              <a:rPr lang="ko-KR" altLang="en-US" dirty="0" err="1" smtClean="0"/>
              <a:t>조건문이</a:t>
            </a:r>
            <a:r>
              <a:rPr lang="ko-KR" altLang="en-US" dirty="0" smtClean="0"/>
              <a:t> 네 가지로 나뉘는 것을 보여주는 코드이다</a:t>
            </a:r>
            <a:r>
              <a:rPr lang="en-US" altLang="ko-KR" dirty="0" smtClean="0"/>
              <a:t>.</a:t>
            </a:r>
          </a:p>
          <a:p>
            <a:pPr marL="228600" indent="-228600">
              <a:buAutoNum type="arabicPeriod"/>
            </a:pPr>
            <a:r>
              <a:rPr lang="en-US" altLang="ko-KR" dirty="0" smtClean="0"/>
              <a:t>A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b</a:t>
            </a:r>
            <a:r>
              <a:rPr lang="ko-KR" altLang="en-US" dirty="0" smtClean="0"/>
              <a:t>가 동시에 눌리는 경우</a:t>
            </a:r>
            <a:endParaRPr lang="en-US" altLang="ko-KR" dirty="0" smtClean="0"/>
          </a:p>
          <a:p>
            <a:pPr marL="228600" indent="-228600">
              <a:buAutoNum type="arabicPeriod"/>
            </a:pPr>
            <a:r>
              <a:rPr lang="en-US" altLang="ko-KR" dirty="0" smtClean="0"/>
              <a:t>A</a:t>
            </a:r>
            <a:r>
              <a:rPr lang="ko-KR" altLang="en-US" dirty="0" smtClean="0"/>
              <a:t>만 눌리는 경우</a:t>
            </a:r>
            <a:endParaRPr lang="en-US" altLang="ko-KR" dirty="0" smtClean="0"/>
          </a:p>
          <a:p>
            <a:pPr marL="228600" indent="-228600">
              <a:buAutoNum type="arabicPeriod"/>
            </a:pPr>
            <a:r>
              <a:rPr lang="en-US" altLang="ko-KR" dirty="0" smtClean="0"/>
              <a:t>B</a:t>
            </a:r>
            <a:r>
              <a:rPr lang="ko-KR" altLang="en-US" dirty="0" smtClean="0"/>
              <a:t>만 눌리는 경우</a:t>
            </a:r>
            <a:endParaRPr lang="en-US" altLang="ko-KR" dirty="0" smtClean="0"/>
          </a:p>
          <a:p>
            <a:pPr marL="228600" indent="-228600">
              <a:buAutoNum type="arabicPeriod"/>
            </a:pPr>
            <a:r>
              <a:rPr lang="ko-KR" altLang="en-US" dirty="0" smtClean="0"/>
              <a:t>아무것도 안 눌린 경우이다</a:t>
            </a:r>
            <a:r>
              <a:rPr lang="en-US" altLang="ko-KR" dirty="0" smtClean="0"/>
              <a:t>.</a:t>
            </a:r>
          </a:p>
          <a:p>
            <a:pPr marL="228600" indent="-228600">
              <a:buAutoNum type="arabicPeriod"/>
            </a:pPr>
            <a:endParaRPr lang="en-US" altLang="ko-KR" dirty="0" smtClean="0"/>
          </a:p>
          <a:p>
            <a:pPr marL="228600" indent="-228600">
              <a:buNone/>
            </a:pPr>
            <a:r>
              <a:rPr lang="en-US" altLang="ko-KR" dirty="0" smtClean="0"/>
              <a:t>a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b</a:t>
            </a:r>
            <a:r>
              <a:rPr lang="ko-KR" altLang="en-US" dirty="0" smtClean="0"/>
              <a:t>가 동시에 눌리는 경우는 </a:t>
            </a:r>
            <a:r>
              <a:rPr lang="en-US" altLang="ko-KR" dirty="0" smtClean="0"/>
              <a:t>and</a:t>
            </a:r>
            <a:r>
              <a:rPr lang="ko-KR" altLang="en-US" dirty="0" smtClean="0"/>
              <a:t>로 묶었다</a:t>
            </a:r>
            <a:r>
              <a:rPr lang="en-US" altLang="ko-KR" dirty="0" smtClean="0"/>
              <a:t>. And</a:t>
            </a:r>
            <a:r>
              <a:rPr lang="ko-KR" altLang="en-US" dirty="0" smtClean="0"/>
              <a:t>란 </a:t>
            </a:r>
            <a:r>
              <a:rPr lang="en-US" altLang="ko-KR" dirty="0" smtClean="0"/>
              <a:t>a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b</a:t>
            </a:r>
            <a:r>
              <a:rPr lang="ko-KR" altLang="en-US" dirty="0" smtClean="0"/>
              <a:t>가</a:t>
            </a:r>
            <a:r>
              <a:rPr lang="ko-KR" altLang="en-US" baseline="0" dirty="0" smtClean="0"/>
              <a:t> 둘 다 동시에 참인 경우를 뜻한다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D88B6B-7176-44E7-BA70-D0E12FDABB15}" type="slidenum">
              <a:rPr lang="ko-KR" altLang="en-US" smtClean="0"/>
              <a:pPr/>
              <a:t>32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이 코드는 </a:t>
            </a:r>
            <a:r>
              <a:rPr lang="en-US" altLang="ko-KR" dirty="0" smtClean="0"/>
              <a:t>while </a:t>
            </a:r>
            <a:r>
              <a:rPr lang="ko-KR" altLang="en-US" dirty="0" smtClean="0"/>
              <a:t>반복문의 조건이 조금 특이한 코드이다</a:t>
            </a:r>
            <a:r>
              <a:rPr lang="en-US" altLang="ko-KR" dirty="0" smtClean="0"/>
              <a:t>.</a:t>
            </a:r>
          </a:p>
          <a:p>
            <a:r>
              <a:rPr lang="en-US" altLang="ko-KR" dirty="0" err="1" smtClean="0"/>
              <a:t>running_time</a:t>
            </a:r>
            <a:r>
              <a:rPr lang="en-US" altLang="ko-KR" dirty="0" smtClean="0"/>
              <a:t>() &lt; 10000</a:t>
            </a:r>
            <a:r>
              <a:rPr lang="ko-KR" altLang="en-US" dirty="0" smtClean="0"/>
              <a:t>이 뜻하는 바는 무엇일까</a:t>
            </a:r>
            <a:endParaRPr lang="en-US" altLang="ko-KR" dirty="0" smtClean="0"/>
          </a:p>
          <a:p>
            <a:pPr rtl="0"/>
            <a:r>
              <a:rPr lang="en-US" altLang="ko-KR" sz="1200" b="0" i="0" u="none" strike="noStrike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Running_time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함수는 마이크로 비트 장치가 시작되고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부터의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시간이다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 rtl="0"/>
            <a:r>
              <a:rPr lang="en-US" altLang="ko-KR" sz="1200" b="0" i="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10000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이전은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10000ms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를 뜻하고 이는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10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초이다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 rtl="0"/>
            <a:r>
              <a:rPr lang="ko-KR" altLang="en-US" sz="1200" b="0" i="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그러므로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10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초간은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ASLEEP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이미지가 마이크로 비트에 출력된다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 rtl="0"/>
            <a:r>
              <a:rPr lang="en-US" altLang="ko-KR" sz="1200" b="0" i="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10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초가 지나면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while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반복문을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빠져 나와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surprised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이미지가 마이크로 비트에 출력된다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 rtl="0"/>
            <a:endParaRPr lang="ko-KR" altLang="en-US" b="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D88B6B-7176-44E7-BA70-D0E12FDABB15}" type="slidenum">
              <a:rPr lang="ko-KR" altLang="en-US" smtClean="0"/>
              <a:pPr/>
              <a:t>33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위 코드는 마이크로</a:t>
            </a:r>
            <a:r>
              <a:rPr lang="ko-KR" altLang="en-US" baseline="0" dirty="0" smtClean="0"/>
              <a:t> 비트 하단에 있는 </a:t>
            </a:r>
            <a:r>
              <a:rPr lang="en-US" altLang="ko-KR" baseline="0" dirty="0" smtClean="0"/>
              <a:t>pin</a:t>
            </a:r>
            <a:r>
              <a:rPr lang="ko-KR" altLang="en-US" baseline="0" dirty="0" smtClean="0"/>
              <a:t>들에 관한 것이다</a:t>
            </a:r>
            <a:r>
              <a:rPr lang="en-US" altLang="ko-KR" baseline="0" dirty="0" smtClean="0"/>
              <a:t>.</a:t>
            </a:r>
          </a:p>
          <a:p>
            <a:r>
              <a:rPr lang="en-US" altLang="ko-KR" baseline="0" dirty="0" smtClean="0"/>
              <a:t>Pin0.is_touched()</a:t>
            </a:r>
            <a:r>
              <a:rPr lang="ko-KR" altLang="en-US" baseline="0" dirty="0" smtClean="0"/>
              <a:t>함수는 마이크로 비트의 </a:t>
            </a:r>
            <a:r>
              <a:rPr lang="en-US" altLang="ko-KR" baseline="0" dirty="0" smtClean="0"/>
              <a:t>0</a:t>
            </a:r>
            <a:r>
              <a:rPr lang="ko-KR" altLang="en-US" baseline="0" dirty="0" err="1" smtClean="0"/>
              <a:t>번핀에</a:t>
            </a:r>
            <a:r>
              <a:rPr lang="ko-KR" altLang="en-US" baseline="0" dirty="0" smtClean="0"/>
              <a:t> 전류의 흐름을 살펴 </a:t>
            </a:r>
            <a:r>
              <a:rPr lang="en-US" altLang="ko-KR" baseline="0" dirty="0" smtClean="0"/>
              <a:t>0</a:t>
            </a:r>
            <a:r>
              <a:rPr lang="ko-KR" altLang="en-US" baseline="0" dirty="0" smtClean="0"/>
              <a:t>과 </a:t>
            </a:r>
            <a:r>
              <a:rPr lang="en-US" altLang="ko-KR" baseline="0" dirty="0" smtClean="0"/>
              <a:t>1</a:t>
            </a:r>
            <a:r>
              <a:rPr lang="ko-KR" altLang="en-US" baseline="0" dirty="0" smtClean="0"/>
              <a:t>의 값을 반환한다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이를 통해 마이크로 비트가 </a:t>
            </a:r>
            <a:r>
              <a:rPr lang="en-US" altLang="ko-KR" baseline="0" dirty="0" err="1" smtClean="0"/>
              <a:t>syr</a:t>
            </a:r>
            <a:r>
              <a:rPr lang="en-US" altLang="ko-KR" baseline="0" dirty="0" smtClean="0"/>
              <a:t> robot</a:t>
            </a:r>
            <a:r>
              <a:rPr lang="ko-KR" altLang="en-US" baseline="0" dirty="0" smtClean="0"/>
              <a:t>에 부착되어 있을 때는 전류가 흘러 </a:t>
            </a:r>
            <a:r>
              <a:rPr lang="en-US" altLang="ko-KR" baseline="0" dirty="0" smtClean="0"/>
              <a:t>HAPPY</a:t>
            </a:r>
            <a:r>
              <a:rPr lang="ko-KR" altLang="en-US" baseline="0" dirty="0" smtClean="0"/>
              <a:t>이미지가 출력되고</a:t>
            </a:r>
            <a:endParaRPr lang="en-US" altLang="ko-KR" baseline="0" dirty="0" smtClean="0"/>
          </a:p>
          <a:p>
            <a:r>
              <a:rPr lang="ko-KR" altLang="en-US" baseline="0" dirty="0" smtClean="0"/>
              <a:t>부착이 되어있지 않을 때는 전류가 흐르지 않아 </a:t>
            </a:r>
            <a:r>
              <a:rPr lang="en-US" altLang="ko-KR" baseline="0" dirty="0" smtClean="0"/>
              <a:t>SAD </a:t>
            </a:r>
            <a:r>
              <a:rPr lang="ko-KR" altLang="en-US" baseline="0" dirty="0" smtClean="0"/>
              <a:t>이미지가 출력된다</a:t>
            </a:r>
            <a:r>
              <a:rPr lang="en-US" altLang="ko-KR" baseline="0" dirty="0" smtClean="0"/>
              <a:t>.</a:t>
            </a:r>
            <a:r>
              <a:rPr lang="ko-KR" altLang="en-US" baseline="0" dirty="0" smtClean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D88B6B-7176-44E7-BA70-D0E12FDABB15}" type="slidenum">
              <a:rPr lang="ko-KR" altLang="en-US" smtClean="0"/>
              <a:pPr/>
              <a:t>34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D88B6B-7176-44E7-BA70-D0E12FDABB15}" type="slidenum">
              <a:rPr lang="ko-KR" altLang="en-US" smtClean="0"/>
              <a:pPr/>
              <a:t>35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마이크로</a:t>
            </a:r>
            <a:r>
              <a:rPr lang="ko-KR" altLang="en-US" baseline="0" dirty="0" smtClean="0"/>
              <a:t> 비트는 몇 가지 음악들을 내장하고 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이 코드를 출력해 음악을 들으며 감상해보자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D88B6B-7176-44E7-BA70-D0E12FDABB15}" type="slidenum">
              <a:rPr lang="ko-KR" altLang="en-US" smtClean="0"/>
              <a:pPr/>
              <a:t>36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Random</a:t>
            </a:r>
            <a:r>
              <a:rPr lang="ko-KR" altLang="en-US" dirty="0" smtClean="0"/>
              <a:t>이란 무작위를 뜻한다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주사위를 생각해보면 주사위는 항상 같은 값이 나오게 던질 수 없다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이러한 개념을 </a:t>
            </a:r>
            <a:r>
              <a:rPr lang="en-US" altLang="ko-KR" dirty="0" smtClean="0"/>
              <a:t>names </a:t>
            </a:r>
            <a:r>
              <a:rPr lang="ko-KR" altLang="en-US" dirty="0" smtClean="0"/>
              <a:t>리스트에 붙이면 </a:t>
            </a:r>
            <a:r>
              <a:rPr lang="en-US" altLang="ko-KR" dirty="0" smtClean="0"/>
              <a:t>names</a:t>
            </a:r>
            <a:r>
              <a:rPr lang="ko-KR" altLang="en-US" dirty="0" smtClean="0"/>
              <a:t>가 가지고 있는 문자열은 무작위로 골라져 출력된다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직접</a:t>
            </a:r>
            <a:r>
              <a:rPr lang="ko-KR" altLang="en-US" baseline="0" dirty="0" smtClean="0"/>
              <a:t> 확인해보자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D88B6B-7176-44E7-BA70-D0E12FDABB15}" type="slidenum">
              <a:rPr lang="ko-KR" altLang="en-US" smtClean="0"/>
              <a:pPr/>
              <a:t>37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마이크로 비트는 여러 개의 센서를 가지고 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그 중 하나인 가속도 센서는 현재 </a:t>
            </a:r>
            <a:r>
              <a:rPr lang="ko-KR" altLang="en-US" dirty="0" err="1" smtClean="0"/>
              <a:t>마이크로비트의</a:t>
            </a:r>
            <a:r>
              <a:rPr lang="ko-KR" altLang="en-US" dirty="0" smtClean="0"/>
              <a:t> 기울기를 판별한다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위의 코드는 </a:t>
            </a:r>
            <a:r>
              <a:rPr lang="en-US" altLang="ko-KR" dirty="0" err="1" smtClean="0"/>
              <a:t>accelerometer.current_gesture</a:t>
            </a:r>
            <a:r>
              <a:rPr lang="en-US" altLang="ko-KR" dirty="0" smtClean="0"/>
              <a:t>()</a:t>
            </a:r>
            <a:r>
              <a:rPr lang="ko-KR" altLang="en-US" dirty="0" smtClean="0"/>
              <a:t>함수를 사용해 마이크로 비트가</a:t>
            </a:r>
            <a:r>
              <a:rPr lang="ko-KR" altLang="en-US" baseline="0" dirty="0" smtClean="0"/>
              <a:t> 하늘을 향해있는지 아닌지에 따라 이미지 출력을 달리한다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다음 장에는 더 많은 방향을 살펴 볼 수 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D88B6B-7176-44E7-BA70-D0E12FDABB15}" type="slidenum">
              <a:rPr lang="ko-KR" altLang="en-US" smtClean="0"/>
              <a:pPr/>
              <a:t>38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이는 가속도 센서의 여러 방향을 살펴 볼 수 있는 코드이다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총 </a:t>
            </a:r>
            <a:r>
              <a:rPr lang="en-US" altLang="ko-KR" dirty="0" smtClean="0"/>
              <a:t>6</a:t>
            </a:r>
            <a:r>
              <a:rPr lang="ko-KR" altLang="en-US" dirty="0" smtClean="0"/>
              <a:t>가지의 상황을 만들어 보았다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위 아래 오른쪽 왼쪽 앞쪽 뒤쪽이다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이를 통해 마이크</a:t>
            </a:r>
            <a:r>
              <a:rPr lang="ko-KR" altLang="en-US" baseline="0" dirty="0" smtClean="0"/>
              <a:t>로 비트를 움직여가며 이미지출력이 어떻게 달라지는지 확인해보자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어떤 이미지가 어디 방향인지 확인해보자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D88B6B-7176-44E7-BA70-D0E12FDABB15}" type="slidenum">
              <a:rPr lang="ko-KR" altLang="en-US" smtClean="0"/>
              <a:pPr/>
              <a:t>39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문자열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(String)</a:t>
            </a:r>
            <a:r>
              <a:rPr lang="ko-KR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이란 문자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단어 등으로 구성된 문자들의 집합을 의미한다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위 문자열 예문을 보면 모두 큰따옴표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(" ")</a:t>
            </a:r>
            <a:r>
              <a:rPr lang="ko-KR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로 둘러싸여 있다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작은따옴표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(‘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‘)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역시 문자열을 만드는데 쓰인다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endParaRPr lang="en-US" altLang="ko-KR" sz="1200" b="0" i="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ko-KR" sz="12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‘123’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은 문자일까 숫자일까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? 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정답은 숫자로만 이루어진 문자열이다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‘123’+’123’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은 어떤 값이 출력되는지 확인해보자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246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이 나올 것이라 예측한 것은 문자열의 개념이 아니다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정답은 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‘123123’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이 출력된다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둘 의 차이는 따옴표로 확인하면 된다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따옴표가 있으면 문자열 없으면 </a:t>
            </a:r>
            <a:r>
              <a:rPr lang="ko-KR" altLang="en-US" sz="1200" b="0" i="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숫자형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자료형이다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endParaRPr lang="en-US" altLang="ko-KR" sz="1200" b="0" i="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altLang="ko-KR" sz="1200" b="0" i="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문자열은 더하거나 </a:t>
            </a:r>
            <a:r>
              <a:rPr lang="ko-KR" altLang="en-US" sz="1200" b="0" i="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곱하는게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가능하다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더하면 문자열이 합쳐져서 새로운 긴 문자열이 탄생한다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곱하기는 문자열이 반복적으로 나타나게 해준다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multiline</a:t>
            </a:r>
            <a:r>
              <a:rPr lang="ko-KR" altLang="en-US" dirty="0" smtClean="0"/>
              <a:t>이라는 변수에 긴 문자열을 집어넣었다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후에</a:t>
            </a:r>
            <a:r>
              <a:rPr lang="en-US" altLang="ko-KR" baseline="0" dirty="0" smtClean="0"/>
              <a:t> multiline</a:t>
            </a:r>
            <a:r>
              <a:rPr lang="ko-KR" altLang="en-US" baseline="0" dirty="0" smtClean="0"/>
              <a:t>을 치면 </a:t>
            </a:r>
            <a:r>
              <a:rPr lang="en-US" altLang="ko-KR" baseline="0" dirty="0" smtClean="0"/>
              <a:t>multiline </a:t>
            </a:r>
            <a:r>
              <a:rPr lang="ko-KR" altLang="en-US" baseline="0" dirty="0" smtClean="0"/>
              <a:t>변수에 담긴 문자열 값이 출력된다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D88B6B-7176-44E7-BA70-D0E12FDABB15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이전에 배웠던 랜덤 함수와 가속도 센서를 이용하는 코드이다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가속도 센서는</a:t>
            </a:r>
            <a:r>
              <a:rPr lang="ko-KR" altLang="en-US" baseline="0" dirty="0" smtClean="0"/>
              <a:t> 마이크로 비트의 방향을 보는 것과 더불어 마이크로 비트의 흔들림을 감지할 수 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이를 통해 마이크로 비트가 흔들릴 때마다 </a:t>
            </a:r>
            <a:r>
              <a:rPr lang="ko-KR" altLang="en-US" baseline="0" dirty="0" err="1" smtClean="0"/>
              <a:t>랜덤하게</a:t>
            </a:r>
            <a:r>
              <a:rPr lang="ko-KR" altLang="en-US" baseline="0" dirty="0" smtClean="0"/>
              <a:t> 문자열이 출력되는 코드이다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어떤 문자열이 출력되는지 살펴보자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D88B6B-7176-44E7-BA70-D0E12FDABB15}" type="slidenum">
              <a:rPr lang="ko-KR" altLang="en-US" smtClean="0"/>
              <a:pPr/>
              <a:t>40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라디오 통신은 마이크로 비트 기기간의 통신을 할 수 있도록 도와준다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이를 위해선 최소 </a:t>
            </a:r>
            <a:r>
              <a:rPr lang="en-US" altLang="ko-KR" dirty="0" smtClean="0"/>
              <a:t>2</a:t>
            </a:r>
            <a:r>
              <a:rPr lang="ko-KR" altLang="en-US" dirty="0" smtClean="0"/>
              <a:t>개의 마이크로 비트가 필요하다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위 코드를 두 개의 마이크로 비트에 동일하게 적용하면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하나의 마이크로 비트가 </a:t>
            </a:r>
            <a:r>
              <a:rPr lang="en-US" altLang="ko-KR" dirty="0" smtClean="0"/>
              <a:t>a </a:t>
            </a:r>
            <a:r>
              <a:rPr lang="ko-KR" altLang="en-US" dirty="0" smtClean="0"/>
              <a:t>버튼을 클릭했을 때 다른 쪽</a:t>
            </a:r>
            <a:r>
              <a:rPr lang="ko-KR" altLang="en-US" baseline="0" dirty="0" smtClean="0"/>
              <a:t> 마이크로 비트가 반응한다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만약 </a:t>
            </a:r>
            <a:r>
              <a:rPr lang="en-US" altLang="ko-KR" baseline="0" dirty="0" smtClean="0"/>
              <a:t>2</a:t>
            </a:r>
            <a:r>
              <a:rPr lang="ko-KR" altLang="en-US" baseline="0" dirty="0" smtClean="0"/>
              <a:t>개 이상인 수 많은 마이크로 비트가 연결되어 있다면 더욱 재미난 상황을 확인 할 수 있다</a:t>
            </a:r>
            <a:r>
              <a:rPr lang="en-US" altLang="ko-KR" baseline="0" dirty="0" smtClean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D88B6B-7176-44E7-BA70-D0E12FDABB15}" type="slidenum">
              <a:rPr lang="ko-KR" altLang="en-US" smtClean="0"/>
              <a:pPr/>
              <a:t>41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D88B6B-7176-44E7-BA70-D0E12FDABB15}" type="slidenum">
              <a:rPr lang="ko-KR" altLang="en-US" smtClean="0"/>
              <a:pPr/>
              <a:t>42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D88B6B-7176-44E7-BA70-D0E12FDABB15}" type="slidenum">
              <a:rPr lang="ko-KR" altLang="en-US" smtClean="0"/>
              <a:pPr/>
              <a:t>43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D88B6B-7176-44E7-BA70-D0E12FDABB15}" type="slidenum">
              <a:rPr lang="ko-KR" altLang="en-US" smtClean="0"/>
              <a:pPr/>
              <a:t>44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D88B6B-7176-44E7-BA70-D0E12FDABB15}" type="slidenum">
              <a:rPr lang="ko-KR" altLang="en-US" smtClean="0"/>
              <a:pPr/>
              <a:t>45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D88B6B-7176-44E7-BA70-D0E12FDABB15}" type="slidenum">
              <a:rPr lang="ko-KR" altLang="en-US" smtClean="0"/>
              <a:pPr/>
              <a:t>46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네오픽셀은 </a:t>
            </a:r>
            <a:r>
              <a:rPr lang="en-US" altLang="ko-KR" dirty="0" err="1" smtClean="0"/>
              <a:t>syrobot</a:t>
            </a:r>
            <a:r>
              <a:rPr lang="ko-KR" altLang="en-US" dirty="0" smtClean="0"/>
              <a:t>에 있는 센서를 이용한 코드이다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이 코드는 특정 </a:t>
            </a:r>
            <a:r>
              <a:rPr lang="en-US" altLang="ko-KR" dirty="0" smtClean="0"/>
              <a:t>pin</a:t>
            </a:r>
            <a:r>
              <a:rPr lang="ko-KR" altLang="en-US" dirty="0" smtClean="0"/>
              <a:t>에 값을 조절해 랜덤하게 반짝이는 </a:t>
            </a:r>
            <a:r>
              <a:rPr lang="en-US" altLang="ko-KR" dirty="0" smtClean="0"/>
              <a:t>LED</a:t>
            </a:r>
            <a:r>
              <a:rPr lang="ko-KR" altLang="en-US" dirty="0" smtClean="0"/>
              <a:t>를 작동시키는 코드이다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우리가 지금까지 살펴보았던 수많은 개념들이 함께 있는 프로그램이므로 직접 구현해보자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D88B6B-7176-44E7-BA70-D0E12FDABB15}" type="slidenum">
              <a:rPr lang="ko-KR" altLang="en-US" smtClean="0"/>
              <a:pPr/>
              <a:t>47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리스트를 만들 때는 위에서 보는 것과 같이 대괄호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([ ])</a:t>
            </a:r>
            <a:r>
              <a:rPr lang="ko-KR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로 감싸 주고 각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요솟값은</a:t>
            </a:r>
            <a:r>
              <a:rPr lang="ko-KR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쉼표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(,)</a:t>
            </a:r>
            <a:r>
              <a:rPr lang="ko-KR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로 구분해 준다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endParaRPr lang="en-US" altLang="ko-KR" sz="1200" b="0" i="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리스트는 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</a:t>
            </a:r>
            <a:r>
              <a:rPr lang="ko-KR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처럼 아무것도 포함하지 않아 비어 있는 리스트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([ ])</a:t>
            </a:r>
            <a:r>
              <a:rPr lang="ko-KR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일 수도 있고 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</a:t>
            </a:r>
            <a:r>
              <a:rPr lang="ko-KR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처럼 숫자를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요솟값으로</a:t>
            </a:r>
            <a:r>
              <a:rPr lang="ko-KR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가질 수도 있고 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</a:t>
            </a:r>
            <a:r>
              <a:rPr lang="ko-KR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처럼 문자열을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요솟값으로</a:t>
            </a:r>
            <a:r>
              <a:rPr lang="ko-KR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가질 수도 있다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또한 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</a:t>
            </a:r>
            <a:r>
              <a:rPr lang="ko-KR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처럼 숫자와 문자열을 함께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요솟값으로</a:t>
            </a:r>
            <a:r>
              <a:rPr lang="ko-KR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가질 수도 있으며 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</a:t>
            </a:r>
            <a:r>
              <a:rPr lang="ko-KR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처럼 리스트 자체를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요솟값으로</a:t>
            </a:r>
            <a:r>
              <a:rPr lang="ko-KR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가질 수도 있다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즉 리스트 안에는 어떠한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자료형도</a:t>
            </a:r>
            <a:r>
              <a:rPr lang="ko-KR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포함시킬 수 있다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endParaRPr lang="en-US" altLang="ko-KR" sz="1200" b="0" i="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</a:t>
            </a:r>
            <a:r>
              <a:rPr lang="ko-KR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라는 리스트를 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[1,2,3]</a:t>
            </a:r>
            <a:r>
              <a:rPr lang="ko-KR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으로 만들었다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이처럼 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</a:t>
            </a:r>
            <a:r>
              <a:rPr lang="ko-KR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라는 리스트 그릇에 담겨있는 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1, 2, 3 </a:t>
            </a:r>
            <a:r>
              <a:rPr lang="ko-KR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은 어떻게 꺼내어 읽을까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?</a:t>
            </a: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이는 인덱싱이라는 개념을 사용해 해결한다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endParaRPr lang="en-US" altLang="ko-KR" sz="1200" b="0" i="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컴퓨터 숫자는 첫 번째를 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0</a:t>
            </a:r>
            <a:r>
              <a:rPr lang="ko-KR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으로 두고 시작하기 때문에 헷갈리지 않도록 주의해야 한다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그렇다면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리스트안에</a:t>
            </a:r>
            <a:r>
              <a:rPr lang="ko-KR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있는 리스트는 어떻게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해야할까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?</a:t>
            </a: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생각해보고 해결해보도록 하자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D88B6B-7176-44E7-BA70-D0E12FDABB15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조건문은</a:t>
            </a:r>
            <a:r>
              <a:rPr lang="ko-KR" altLang="en-US" dirty="0" smtClean="0"/>
              <a:t> 실생활에서 굉장히 유용하다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편의점에서 물건을 살</a:t>
            </a:r>
            <a:r>
              <a:rPr lang="ko-KR" altLang="en-US" baseline="0" dirty="0" smtClean="0"/>
              <a:t> 때를 생각해 보아도 좋다</a:t>
            </a:r>
            <a:r>
              <a:rPr lang="en-US" altLang="ko-KR" baseline="0" dirty="0" smtClean="0"/>
              <a:t>.1500</a:t>
            </a:r>
            <a:r>
              <a:rPr lang="ko-KR" altLang="en-US" baseline="0" dirty="0" smtClean="0"/>
              <a:t>원 짜리 물건을 사는데 </a:t>
            </a:r>
            <a:r>
              <a:rPr lang="en-US" altLang="ko-KR" baseline="0" dirty="0" smtClean="0"/>
              <a:t>1500</a:t>
            </a:r>
            <a:r>
              <a:rPr lang="ko-KR" altLang="en-US" baseline="0" dirty="0" smtClean="0"/>
              <a:t>원이 없으면</a:t>
            </a:r>
            <a:endParaRPr lang="en-US" altLang="ko-KR" baseline="0" dirty="0" smtClean="0"/>
          </a:p>
          <a:p>
            <a:r>
              <a:rPr lang="ko-KR" altLang="en-US" baseline="0" dirty="0" smtClean="0"/>
              <a:t>물건을 살 수 없다</a:t>
            </a:r>
            <a:r>
              <a:rPr lang="en-US" altLang="ko-KR" baseline="0" dirty="0" smtClean="0"/>
              <a:t>. 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이 상황은 </a:t>
            </a:r>
            <a:r>
              <a:rPr lang="ko-KR" altLang="en-US" baseline="0" dirty="0" err="1" smtClean="0"/>
              <a:t>조건문이</a:t>
            </a:r>
            <a:r>
              <a:rPr lang="ko-KR" altLang="en-US" baseline="0" dirty="0" smtClean="0"/>
              <a:t> 쓰이는 상황이다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만약 </a:t>
            </a:r>
            <a:r>
              <a:rPr lang="en-US" altLang="ko-KR" baseline="0" dirty="0" smtClean="0"/>
              <a:t>1500</a:t>
            </a:r>
            <a:r>
              <a:rPr lang="ko-KR" altLang="en-US" baseline="0" dirty="0" smtClean="0"/>
              <a:t>원보다 많은 돈이 있으면 물건을 사고 없으면 못산다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화면의 예시를 살펴보자</a:t>
            </a:r>
            <a:r>
              <a:rPr lang="en-US" altLang="ko-KR" baseline="0" dirty="0" smtClean="0"/>
              <a:t>.</a:t>
            </a: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money</a:t>
            </a:r>
            <a:r>
              <a:rPr lang="ko-KR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에 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True</a:t>
            </a:r>
            <a:r>
              <a:rPr lang="ko-KR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를 입력했으므로 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money</a:t>
            </a:r>
            <a:r>
              <a:rPr lang="ko-KR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는 참이다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따라서 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if</a:t>
            </a:r>
            <a:r>
              <a:rPr lang="ko-KR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문 다음 문장이 수행되어 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'</a:t>
            </a:r>
            <a:r>
              <a:rPr lang="ko-KR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택시를 타고 가라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'</a:t>
            </a:r>
            <a:r>
              <a:rPr lang="ko-KR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가 출력된다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그렇다면 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‘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걸어 가라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’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를 출력하려면 어떻게 해야 할까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?</a:t>
            </a:r>
          </a:p>
          <a:p>
            <a:r>
              <a:rPr lang="en-US" altLang="ko-KR" sz="12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Money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를 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False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로 바꾸면 된다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직접 코딩 해보자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endParaRPr lang="en-US" altLang="ko-KR" sz="1200" b="0" i="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if</a:t>
            </a:r>
            <a:r>
              <a:rPr lang="ko-KR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문을 만들 때는 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if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조건문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 </a:t>
            </a:r>
            <a:r>
              <a:rPr lang="ko-KR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바로 아래 문장부터 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if</a:t>
            </a:r>
            <a:r>
              <a:rPr lang="ko-KR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문에 속하는 모든 문장에 들여쓰기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(indentation)</a:t>
            </a:r>
            <a:r>
              <a:rPr lang="ko-KR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를 해주어야 한다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오른쪽에서 보는 것과 같이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조건문이</a:t>
            </a:r>
            <a:r>
              <a:rPr lang="ko-KR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참일 경우 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</a:t>
            </a:r>
            <a:r>
              <a:rPr lang="ko-KR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수행할 문장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1"</a:t>
            </a:r>
            <a:r>
              <a:rPr lang="ko-KR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을 들여쓰기했고 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</a:t>
            </a:r>
            <a:r>
              <a:rPr lang="ko-KR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수행할 문장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2"</a:t>
            </a:r>
            <a:r>
              <a:rPr lang="ko-KR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와 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</a:t>
            </a:r>
            <a:r>
              <a:rPr lang="ko-KR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수행할 문장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3"</a:t>
            </a:r>
            <a:r>
              <a:rPr lang="ko-KR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도 들여쓰기 해 주었다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  <a:endParaRPr lang="en-US" altLang="ko-KR" sz="1200" b="0" i="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altLang="ko-KR" sz="1200" b="0" i="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화면의 그림은 들여쓰기 에러가 난 경우다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영어로 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indent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가 들여쓰기이다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즉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예상치 못한 들여쓰기를 한 경우의 문법 에러이다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endParaRPr lang="en-US" altLang="ko-KR" baseline="0" dirty="0" smtClean="0"/>
          </a:p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D88B6B-7176-44E7-BA70-D0E12FDABB15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이번에는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조건문에</a:t>
            </a:r>
            <a:r>
              <a:rPr lang="ko-KR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비교연산자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(&lt;, &gt;, ==, !=, &gt;=, &lt;=)</a:t>
            </a:r>
            <a:r>
              <a:rPr lang="ko-KR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를 쓰는 방법에 대해 알아보자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다음 표는 비교 연산자를 잘 설명해 준다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endParaRPr lang="en-US" altLang="ko-KR" sz="1200" b="0" i="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연산자를 어떻게 사용하는지 알아보자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endParaRPr lang="en-US" altLang="ko-KR" sz="1200" b="0" i="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Money</a:t>
            </a:r>
            <a:r>
              <a:rPr lang="ko-KR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의 값이 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True(</a:t>
            </a:r>
            <a:r>
              <a:rPr lang="ko-KR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참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 False(</a:t>
            </a:r>
            <a:r>
              <a:rPr lang="ko-KR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거짓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</a:t>
            </a:r>
            <a:r>
              <a:rPr lang="ko-KR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이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아닌 숫자 값으로 바뀌었다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위 코드는 아까 전 코드보다 더욱 실생활에 밀접하니 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money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의 값을 바꿔가면 실험해보자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  <a:endParaRPr lang="en-US" altLang="ko-KR" sz="1200" b="0" i="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D88B6B-7176-44E7-BA70-D0E12FDABB15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if</a:t>
            </a:r>
            <a:r>
              <a:rPr lang="ko-KR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와 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else</a:t>
            </a:r>
            <a:r>
              <a:rPr lang="ko-KR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만으로는 다양한 조건을 판단하기 어렵다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다음 예를 보더라도 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if</a:t>
            </a:r>
            <a:r>
              <a:rPr lang="ko-KR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와 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else</a:t>
            </a:r>
            <a:r>
              <a:rPr lang="ko-KR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만으로는 조건을 판단하는 데 어려움을 겪게 된다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endParaRPr lang="en-US" altLang="ko-KR" sz="1200" b="0" i="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ko-KR" dirty="0" smtClean="0"/>
              <a:t>"</a:t>
            </a:r>
            <a:r>
              <a:rPr lang="ko-KR" altLang="en-US" dirty="0" smtClean="0"/>
              <a:t>주머니에 돈이 있으면 택시를 타고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주머니에 돈은 없지만 카드가 있으면 택시를 타고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돈도 없고 카드도 없으면 걸어 가라</a:t>
            </a:r>
            <a:r>
              <a:rPr lang="en-US" altLang="ko-KR" dirty="0" smtClean="0"/>
              <a:t>.“</a:t>
            </a:r>
          </a:p>
          <a:p>
            <a:endParaRPr lang="en-US" altLang="ko-KR" dirty="0" smtClean="0"/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위 문장을 보면 조건을 판단하는 부분이 두 군데가 있다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먼저 주머니에 돈이 있는지를 판단해야 하고 주머니에 돈이 없으면 다시 카드가 있는지 판단해야 한다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endParaRPr lang="en-US" altLang="ko-KR" sz="1200" b="0" i="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D88B6B-7176-44E7-BA70-D0E12FDABB15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반복해서 문장을 수행해야 할 경우 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while</a:t>
            </a:r>
            <a:r>
              <a:rPr lang="ko-KR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문을 사용한다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그래서 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while</a:t>
            </a:r>
            <a:r>
              <a:rPr lang="ko-KR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문을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반복문이라고도</a:t>
            </a:r>
            <a:r>
              <a:rPr lang="ko-KR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부른다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while</a:t>
            </a:r>
            <a:r>
              <a:rPr lang="ko-KR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문은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조건문이</a:t>
            </a:r>
            <a:r>
              <a:rPr lang="ko-KR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참인 동안에 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while</a:t>
            </a:r>
            <a:r>
              <a:rPr lang="ko-KR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문 아래의 문장이 반복해서 수행된다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endParaRPr lang="en-US" altLang="ko-KR" sz="1200" b="0" i="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</a:t>
            </a:r>
            <a:r>
              <a:rPr lang="ko-KR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열 번 찍어 안 넘어가는 나무 없다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“</a:t>
            </a:r>
            <a:r>
              <a:rPr lang="ko-KR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를 코드로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작성해보고 </a:t>
            </a:r>
            <a:r>
              <a:rPr lang="en-US" altLang="ko-KR" sz="1200" b="0" i="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treeHit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의 값을 변경해가며 실행해보자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  <a:r>
              <a:rPr lang="en-US" altLang="ko-KR" sz="1200" b="0" i="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treeHit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의 초깃값을 바꾸거나 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while 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문이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수행될 때 </a:t>
            </a:r>
            <a:r>
              <a:rPr lang="en-US" altLang="ko-KR" sz="1200" b="0" i="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treeHit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가 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이상씩 증가하도록 해볼 수 있다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D88B6B-7176-44E7-BA70-D0E12FDABB15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ko-KR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문의 기본 구조는 리스트나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튜플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문자열의 첫 번째 요소부터 마지막 요소까지 차례로 변수에 대입되어 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</a:t>
            </a:r>
            <a:r>
              <a:rPr lang="ko-KR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수행할 문장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1", "</a:t>
            </a:r>
            <a:r>
              <a:rPr lang="ko-KR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수행할 문장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2" </a:t>
            </a:r>
            <a:r>
              <a:rPr lang="ko-KR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등이 수행된다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endParaRPr lang="en-US" altLang="ko-KR" sz="1200" b="0" i="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첫 번째 코드를 보자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  <a:r>
              <a:rPr lang="en-US" altLang="ko-KR" dirty="0" smtClean="0"/>
              <a:t>['one', 'two', 'three']</a:t>
            </a:r>
            <a:r>
              <a:rPr lang="ko-KR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리스트의 첫 번째 요소인 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'one'</a:t>
            </a:r>
            <a:r>
              <a:rPr lang="ko-KR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이 먼저 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변수에 대입된 후 </a:t>
            </a:r>
            <a:r>
              <a:rPr lang="en-US" altLang="ko-KR" dirty="0" smtClean="0"/>
              <a:t>print(</a:t>
            </a:r>
            <a:r>
              <a:rPr lang="en-US" altLang="ko-KR" dirty="0" err="1" smtClean="0"/>
              <a:t>i</a:t>
            </a:r>
            <a:r>
              <a:rPr lang="en-US" altLang="ko-KR" dirty="0" smtClean="0"/>
              <a:t>)</a:t>
            </a:r>
            <a:r>
              <a:rPr lang="ko-KR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문장을 수행한다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다음에 두 번째 요소 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'two'</a:t>
            </a:r>
            <a:r>
              <a:rPr lang="ko-KR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가 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변수에 대입된 후 </a:t>
            </a:r>
            <a:r>
              <a:rPr lang="en-US" altLang="ko-KR" dirty="0" smtClean="0"/>
              <a:t>print(</a:t>
            </a:r>
            <a:r>
              <a:rPr lang="en-US" altLang="ko-KR" dirty="0" err="1" smtClean="0"/>
              <a:t>i</a:t>
            </a:r>
            <a:r>
              <a:rPr lang="en-US" altLang="ko-KR" dirty="0" smtClean="0"/>
              <a:t>)</a:t>
            </a:r>
            <a:r>
              <a:rPr lang="ko-KR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문장을 수행하고 리스트의 마지막 요소까지 이것을 반복한다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  <a:r>
              <a:rPr lang="ko-KR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endParaRPr lang="en-US" altLang="ko-KR" sz="1200" b="0" i="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altLang="ko-KR" sz="1200" b="0" i="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두 번째 코드는 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len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내장함수를 이용한 풀이이다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Len()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함수는 리스트의 길이를 뜻한다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  <a:r>
              <a:rPr lang="en-US" altLang="ko-KR" sz="1200" b="0" i="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Test_list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는 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3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개의 문자열을 가지고 있으므로 </a:t>
            </a:r>
            <a:r>
              <a:rPr lang="en-US" altLang="ko-KR" sz="1200" b="0" i="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len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</a:t>
            </a:r>
            <a:r>
              <a:rPr lang="en-US" altLang="ko-KR" sz="1200" b="0" i="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test_list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는 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3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이다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endParaRPr lang="en-US" altLang="ko-KR" sz="1200" b="0" i="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두 코드의 결과는 같다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D88B6B-7176-44E7-BA70-D0E12FDABB15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514350" y="3077283"/>
            <a:ext cx="5829300" cy="2123369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028700" y="5613400"/>
            <a:ext cx="4800600" cy="2531533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EEC44-69E0-410B-9A5E-D8F99EC9F1C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42901" y="394406"/>
            <a:ext cx="2256235" cy="167851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681288" y="394406"/>
            <a:ext cx="3833813" cy="845449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342901" y="2072923"/>
            <a:ext cx="2256235" cy="677598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EEC44-69E0-410B-9A5E-D8F99EC9F1C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44216" y="6934201"/>
            <a:ext cx="4114800" cy="81862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344216" y="885119"/>
            <a:ext cx="4114800" cy="59436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344216" y="7752823"/>
            <a:ext cx="4114800" cy="116257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EEC44-69E0-410B-9A5E-D8F99EC9F1C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EEC44-69E0-410B-9A5E-D8F99EC9F1C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3729037" y="529697"/>
            <a:ext cx="1157288" cy="1126807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257176" y="529697"/>
            <a:ext cx="3357563" cy="1126807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EEC44-69E0-410B-9A5E-D8F99EC9F1C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PPT_표지디자인-2page-세로-1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6858000" cy="9906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-24" y="-35"/>
            <a:ext cx="5643602" cy="1006085"/>
          </a:xfrm>
        </p:spPr>
        <p:txBody>
          <a:bodyPr>
            <a:no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928" y="1238224"/>
            <a:ext cx="6786586" cy="821537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129378" y="9555580"/>
            <a:ext cx="657208" cy="255204"/>
          </a:xfrm>
          <a:ln>
            <a:noFill/>
          </a:ln>
        </p:spPr>
        <p:txBody>
          <a:bodyPr/>
          <a:lstStyle>
            <a:lvl1pPr>
              <a:defRPr b="1">
                <a:latin typeface="굴림" pitchFamily="50" charset="-127"/>
                <a:ea typeface="굴림" pitchFamily="50" charset="-127"/>
              </a:defRPr>
            </a:lvl1pPr>
          </a:lstStyle>
          <a:p>
            <a:fld id="{746EEC44-69E0-410B-9A5E-D8F99EC9F1C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PPT_표지디자인-2page-세로-1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6858000" cy="9906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-24" y="-35"/>
            <a:ext cx="5643602" cy="1006085"/>
          </a:xfrm>
        </p:spPr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928" y="1238224"/>
            <a:ext cx="6786586" cy="7739116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5500702" y="9181396"/>
            <a:ext cx="1014398" cy="527402"/>
          </a:xfrm>
          <a:ln>
            <a:solidFill>
              <a:schemeClr val="tx2"/>
            </a:solidFill>
          </a:ln>
        </p:spPr>
        <p:txBody>
          <a:bodyPr/>
          <a:lstStyle>
            <a:lvl1pPr>
              <a:defRPr b="1"/>
            </a:lvl1pPr>
          </a:lstStyle>
          <a:p>
            <a:fld id="{746EEC44-69E0-410B-9A5E-D8F99EC9F1C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PPT_표지디자인-2page-세로-1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6858000" cy="9906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-24" y="-35"/>
            <a:ext cx="5643602" cy="1006085"/>
          </a:xfrm>
        </p:spPr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928" y="1238224"/>
            <a:ext cx="6786586" cy="7739116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EEC44-69E0-410B-9A5E-D8F99EC9F1C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41735" y="6365522"/>
            <a:ext cx="5829300" cy="1967442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541735" y="4198587"/>
            <a:ext cx="5829300" cy="2166936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EEC44-69E0-410B-9A5E-D8F99EC9F1C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257176" y="3081867"/>
            <a:ext cx="2257425" cy="871590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2628901" y="3081867"/>
            <a:ext cx="2257425" cy="871590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EEC44-69E0-410B-9A5E-D8F99EC9F1C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42900" y="396699"/>
            <a:ext cx="6172200" cy="1651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342900" y="2217385"/>
            <a:ext cx="3030141" cy="924101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342900" y="3141486"/>
            <a:ext cx="3030141" cy="570741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3483770" y="2217385"/>
            <a:ext cx="3031331" cy="924101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3483770" y="3141486"/>
            <a:ext cx="3031331" cy="570741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EEC44-69E0-410B-9A5E-D8F99EC9F1C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EEC44-69E0-410B-9A5E-D8F99EC9F1C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EEC44-69E0-410B-9A5E-D8F99EC9F1C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342900" y="396699"/>
            <a:ext cx="6172200" cy="1651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342900" y="2311402"/>
            <a:ext cx="6172200" cy="65375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342900" y="9181396"/>
            <a:ext cx="1600200" cy="5274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2343150" y="9181396"/>
            <a:ext cx="2171700" cy="5274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4914900" y="9181396"/>
            <a:ext cx="1600200" cy="5274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6EEC44-69E0-410B-9A5E-D8F99EC9F1C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2" r:id="rId3"/>
    <p:sldLayoutId id="2147483661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ython.org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e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with.mu/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err="1" smtClean="0"/>
              <a:t>마이크로비트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파이썬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 </a:t>
            </a:r>
            <a:r>
              <a:rPr lang="en-US" altLang="ko-KR" dirty="0" smtClean="0"/>
              <a:t>Mu</a:t>
            </a:r>
            <a:r>
              <a:rPr lang="ko-KR" altLang="en-US" dirty="0" smtClean="0"/>
              <a:t>에디터 설치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EEC44-69E0-410B-9A5E-D8F99EC9F1CC}" type="slidenum">
              <a:rPr lang="ko-KR" altLang="en-US" smtClean="0"/>
              <a:pPr/>
              <a:t>10</a:t>
            </a:fld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980728" y="1712640"/>
            <a:ext cx="3429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altLang="ko-KR" dirty="0" smtClean="0"/>
              <a:t/>
            </a:r>
            <a:br>
              <a:rPr lang="pt-BR" altLang="ko-KR" dirty="0" smtClean="0"/>
            </a:br>
            <a:endParaRPr lang="ko-KR" altLang="en-US" dirty="0"/>
          </a:p>
        </p:txBody>
      </p:sp>
      <p:pic>
        <p:nvPicPr>
          <p:cNvPr id="11" name="그림 10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62292" y="3339680"/>
            <a:ext cx="5733415" cy="32266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직사각형 13"/>
          <p:cNvSpPr/>
          <p:nvPr/>
        </p:nvSpPr>
        <p:spPr>
          <a:xfrm>
            <a:off x="620688" y="2504728"/>
            <a:ext cx="55446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/>
              <a:t>REPL</a:t>
            </a:r>
            <a:r>
              <a:rPr lang="ko-KR" altLang="en-US" dirty="0" smtClean="0"/>
              <a:t>클릭 후 하단을 이용해 </a:t>
            </a:r>
            <a:r>
              <a:rPr lang="ko-KR" altLang="en-US" dirty="0" err="1" smtClean="0"/>
              <a:t>파이썬</a:t>
            </a:r>
            <a:r>
              <a:rPr lang="ko-KR" altLang="en-US" dirty="0" smtClean="0"/>
              <a:t> 코딩</a:t>
            </a:r>
            <a:r>
              <a:rPr lang="pt-BR" altLang="ko-KR" dirty="0" smtClean="0"/>
              <a:t/>
            </a:r>
            <a:br>
              <a:rPr lang="pt-BR" altLang="ko-KR" dirty="0" smtClean="0"/>
            </a:b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 smtClean="0"/>
              <a:t>사칙연산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764704" y="5097016"/>
            <a:ext cx="3429000" cy="286232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altLang="ko-KR" dirty="0" smtClean="0"/>
              <a:t>&gt;&gt;&gt; a = 3</a:t>
            </a:r>
          </a:p>
          <a:p>
            <a:r>
              <a:rPr lang="pt-BR" altLang="ko-KR" dirty="0" smtClean="0"/>
              <a:t>&gt;&gt;&gt; b = 4</a:t>
            </a:r>
          </a:p>
          <a:p>
            <a:r>
              <a:rPr lang="pt-BR" altLang="ko-KR" dirty="0" smtClean="0"/>
              <a:t>&gt;&gt;&gt; a + b</a:t>
            </a:r>
          </a:p>
          <a:p>
            <a:r>
              <a:rPr lang="pt-BR" altLang="ko-KR" dirty="0" smtClean="0"/>
              <a:t>7</a:t>
            </a:r>
          </a:p>
          <a:p>
            <a:r>
              <a:rPr lang="pt-BR" altLang="ko-KR" dirty="0" smtClean="0"/>
              <a:t>&gt;&gt;&gt; a * b</a:t>
            </a:r>
          </a:p>
          <a:p>
            <a:r>
              <a:rPr lang="pt-BR" altLang="ko-KR" dirty="0" smtClean="0"/>
              <a:t>12</a:t>
            </a:r>
          </a:p>
          <a:p>
            <a:r>
              <a:rPr lang="pt-BR" altLang="ko-KR" dirty="0" smtClean="0"/>
              <a:t>&gt;&gt;&gt; a / b</a:t>
            </a:r>
          </a:p>
          <a:p>
            <a:r>
              <a:rPr lang="pt-BR" altLang="ko-KR" dirty="0" smtClean="0"/>
              <a:t>0.75</a:t>
            </a:r>
          </a:p>
          <a:p>
            <a:r>
              <a:rPr lang="pt-BR" altLang="ko-KR" dirty="0" smtClean="0"/>
              <a:t/>
            </a:r>
            <a:br>
              <a:rPr lang="pt-BR" altLang="ko-KR" dirty="0" smtClean="0"/>
            </a:b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764704" y="1352600"/>
            <a:ext cx="3429000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pt-BR" altLang="ko-KR" dirty="0" smtClean="0"/>
          </a:p>
          <a:p>
            <a:r>
              <a:rPr lang="pt-BR" altLang="ko-KR" dirty="0" smtClean="0"/>
              <a:t>&gt;&gt;&gt; 3 + 4</a:t>
            </a:r>
          </a:p>
          <a:p>
            <a:r>
              <a:rPr lang="pt-BR" altLang="ko-KR" dirty="0" smtClean="0"/>
              <a:t>7</a:t>
            </a:r>
          </a:p>
          <a:p>
            <a:r>
              <a:rPr lang="pt-BR" altLang="ko-KR" dirty="0" smtClean="0"/>
              <a:t>&gt;&gt;&gt; 3 * 4</a:t>
            </a:r>
          </a:p>
          <a:p>
            <a:r>
              <a:rPr lang="pt-BR" altLang="ko-KR" dirty="0" smtClean="0"/>
              <a:t>12</a:t>
            </a:r>
          </a:p>
          <a:p>
            <a:r>
              <a:rPr lang="pt-BR" altLang="ko-KR" dirty="0" smtClean="0"/>
              <a:t>&gt;&gt;&gt; 3 / 4</a:t>
            </a:r>
          </a:p>
          <a:p>
            <a:r>
              <a:rPr lang="pt-BR" altLang="ko-KR" dirty="0" smtClean="0"/>
              <a:t>0.75</a:t>
            </a:r>
          </a:p>
          <a:p>
            <a:r>
              <a:rPr lang="pt-BR" altLang="ko-KR" dirty="0" smtClean="0"/>
              <a:t/>
            </a:r>
            <a:br>
              <a:rPr lang="pt-BR" altLang="ko-KR" dirty="0" smtClean="0"/>
            </a:br>
            <a:endParaRPr lang="ko-KR" altLang="en-US" dirty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EEC44-69E0-410B-9A5E-D8F99EC9F1CC}" type="slidenum">
              <a:rPr lang="ko-KR" altLang="en-US" smtClean="0"/>
              <a:pPr/>
              <a:t>11</a:t>
            </a:fld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 smtClean="0"/>
              <a:t>나눗셈의 몫과 나머지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764704" y="1784648"/>
            <a:ext cx="5688632" cy="40010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200" b="1" dirty="0" smtClean="0"/>
              <a:t>나눗셈 후 나머지를 반환하는 </a:t>
            </a:r>
            <a:r>
              <a:rPr lang="en-US" altLang="ko-KR" sz="2200" b="1" dirty="0" smtClean="0"/>
              <a:t>%</a:t>
            </a:r>
            <a:r>
              <a:rPr lang="ko-KR" altLang="en-US" sz="2200" b="1" dirty="0" smtClean="0"/>
              <a:t> 연산자</a:t>
            </a:r>
            <a:endParaRPr lang="en-US" altLang="ko-KR" sz="2200" b="1" dirty="0" smtClean="0"/>
          </a:p>
          <a:p>
            <a:endParaRPr lang="ko-KR" altLang="en-US" sz="2200" b="1" dirty="0" smtClean="0"/>
          </a:p>
          <a:p>
            <a:r>
              <a:rPr lang="en-US" altLang="ko-KR" dirty="0" smtClean="0"/>
              <a:t>&gt;&gt;&gt; 7 % 3</a:t>
            </a:r>
            <a:endParaRPr lang="ko-KR" altLang="en-US" dirty="0" smtClean="0"/>
          </a:p>
          <a:p>
            <a:r>
              <a:rPr lang="en-US" altLang="ko-KR" dirty="0" smtClean="0"/>
              <a:t>1</a:t>
            </a:r>
            <a:endParaRPr lang="ko-KR" altLang="en-US" dirty="0" smtClean="0"/>
          </a:p>
          <a:p>
            <a:r>
              <a:rPr lang="en-US" altLang="ko-KR" dirty="0" smtClean="0"/>
              <a:t>&gt;&gt;&gt; 3 % 7</a:t>
            </a:r>
            <a:endParaRPr lang="ko-KR" altLang="en-US" dirty="0" smtClean="0"/>
          </a:p>
          <a:p>
            <a:r>
              <a:rPr lang="en-US" altLang="ko-KR" dirty="0" smtClean="0"/>
              <a:t>3</a:t>
            </a:r>
          </a:p>
          <a:p>
            <a:endParaRPr lang="ko-KR" altLang="en-US" sz="2200" dirty="0" smtClean="0"/>
          </a:p>
          <a:p>
            <a:r>
              <a:rPr lang="ko-KR" altLang="en-US" sz="2200" b="1" dirty="0" smtClean="0"/>
              <a:t>나눗셈 후 몫을 반환하는 </a:t>
            </a:r>
            <a:r>
              <a:rPr lang="en-US" altLang="ko-KR" sz="2200" b="1" dirty="0" smtClean="0"/>
              <a:t>//</a:t>
            </a:r>
            <a:r>
              <a:rPr lang="ko-KR" altLang="en-US" sz="2200" b="1" dirty="0" smtClean="0"/>
              <a:t> 연산자</a:t>
            </a:r>
            <a:endParaRPr lang="en-US" altLang="ko-KR" sz="2200" b="1" dirty="0" smtClean="0"/>
          </a:p>
          <a:p>
            <a:endParaRPr lang="ko-KR" altLang="en-US" sz="2200" b="1" dirty="0" smtClean="0"/>
          </a:p>
          <a:p>
            <a:r>
              <a:rPr lang="en-US" altLang="ko-KR" dirty="0" smtClean="0"/>
              <a:t>&gt;&gt;&gt; 7 </a:t>
            </a:r>
            <a:r>
              <a:rPr lang="en-US" altLang="ko-KR" dirty="0" smtClean="0"/>
              <a:t>// </a:t>
            </a:r>
            <a:r>
              <a:rPr lang="en-US" altLang="ko-KR" dirty="0" smtClean="0"/>
              <a:t>4</a:t>
            </a:r>
            <a:endParaRPr lang="ko-KR" altLang="en-US" dirty="0" smtClean="0"/>
          </a:p>
          <a:p>
            <a:r>
              <a:rPr lang="en-US" altLang="ko-KR" dirty="0" smtClean="0"/>
              <a:t>1</a:t>
            </a:r>
            <a:endParaRPr lang="ko-KR" altLang="en-US" dirty="0" smtClean="0"/>
          </a:p>
          <a:p>
            <a:r>
              <a:rPr lang="ko-KR" altLang="en-US" dirty="0" smtClean="0"/>
              <a:t/>
            </a:r>
            <a:br>
              <a:rPr lang="ko-KR" altLang="en-US" dirty="0" smtClean="0"/>
            </a:b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EEC44-69E0-410B-9A5E-D8F99EC9F1CC}" type="slidenum">
              <a:rPr lang="ko-KR" altLang="en-US" smtClean="0"/>
              <a:pPr/>
              <a:t>12</a:t>
            </a:fld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 smtClean="0"/>
              <a:t>문자열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260648" y="1640632"/>
            <a:ext cx="6597352" cy="84946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200" b="1" dirty="0" smtClean="0"/>
              <a:t>문자열이란</a:t>
            </a:r>
            <a:r>
              <a:rPr lang="en-US" altLang="ko-KR" sz="2200" b="1" dirty="0" smtClean="0"/>
              <a:t>?</a:t>
            </a:r>
          </a:p>
          <a:p>
            <a:endParaRPr lang="ko-KR" altLang="en-US" sz="2200" b="1" dirty="0" smtClean="0"/>
          </a:p>
          <a:p>
            <a:r>
              <a:rPr lang="en-US" altLang="ko-KR" dirty="0" smtClean="0"/>
              <a:t>"Life is too short, You need Python"</a:t>
            </a:r>
          </a:p>
          <a:p>
            <a:r>
              <a:rPr lang="en-US" altLang="ko-KR" dirty="0" smtClean="0"/>
              <a:t>"a"</a:t>
            </a:r>
          </a:p>
          <a:p>
            <a:r>
              <a:rPr lang="en-US" altLang="ko-KR" dirty="0" smtClean="0"/>
              <a:t>"123"</a:t>
            </a:r>
          </a:p>
          <a:p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sz="2200" b="1" dirty="0" smtClean="0"/>
              <a:t>문자열 더해서 연결하기</a:t>
            </a:r>
            <a:r>
              <a:rPr lang="en-US" altLang="ko-KR" sz="2200" b="1" dirty="0" smtClean="0"/>
              <a:t>(Concatenation)</a:t>
            </a:r>
          </a:p>
          <a:p>
            <a:endParaRPr lang="en-US" altLang="ko-KR" sz="2200" b="1" dirty="0" smtClean="0"/>
          </a:p>
          <a:p>
            <a:r>
              <a:rPr lang="en-US" altLang="ko-KR" dirty="0" smtClean="0"/>
              <a:t>&gt;&gt;&gt; head = "Python"</a:t>
            </a:r>
          </a:p>
          <a:p>
            <a:r>
              <a:rPr lang="en-US" altLang="ko-KR" dirty="0" smtClean="0"/>
              <a:t>&gt;&gt;&gt; tail = " is fun!"</a:t>
            </a:r>
          </a:p>
          <a:p>
            <a:r>
              <a:rPr lang="en-US" altLang="ko-KR" dirty="0" smtClean="0"/>
              <a:t>&gt;&gt;&gt; head + tail</a:t>
            </a:r>
          </a:p>
          <a:p>
            <a:r>
              <a:rPr lang="en-US" altLang="ko-KR" dirty="0" smtClean="0"/>
              <a:t>'Python is fun!'</a:t>
            </a:r>
          </a:p>
          <a:p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sz="2200" b="1" dirty="0" smtClean="0"/>
              <a:t>문자열 곱하기</a:t>
            </a:r>
            <a:endParaRPr lang="en-US" altLang="ko-KR" sz="2200" b="1" dirty="0" smtClean="0"/>
          </a:p>
          <a:p>
            <a:endParaRPr lang="ko-KR" altLang="en-US" sz="2200" b="1" dirty="0" smtClean="0"/>
          </a:p>
          <a:p>
            <a:r>
              <a:rPr lang="en-US" altLang="ko-KR" dirty="0" smtClean="0"/>
              <a:t>&gt;&gt;&gt; a = "python"</a:t>
            </a:r>
          </a:p>
          <a:p>
            <a:r>
              <a:rPr lang="en-US" altLang="ko-KR" dirty="0" smtClean="0"/>
              <a:t>&gt;&gt;&gt; a * 2</a:t>
            </a:r>
          </a:p>
          <a:p>
            <a:r>
              <a:rPr lang="en-US" altLang="ko-KR" dirty="0" smtClean="0"/>
              <a:t>'</a:t>
            </a:r>
            <a:r>
              <a:rPr lang="en-US" altLang="ko-KR" dirty="0" err="1" smtClean="0"/>
              <a:t>pythonpython</a:t>
            </a:r>
            <a:r>
              <a:rPr lang="en-US" altLang="ko-KR" dirty="0" smtClean="0"/>
              <a:t>‘</a:t>
            </a:r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&gt;&gt;&gt; multiline = "Life is too </a:t>
            </a:r>
            <a:r>
              <a:rPr lang="en-US" altLang="ko-KR" dirty="0" smtClean="0"/>
              <a:t>short"</a:t>
            </a:r>
            <a:endParaRPr lang="en-US" altLang="ko-KR" dirty="0" smtClean="0"/>
          </a:p>
          <a:p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&gt;&gt;&gt; multiline='''</a:t>
            </a:r>
          </a:p>
          <a:p>
            <a:r>
              <a:rPr lang="en-US" altLang="ko-KR" dirty="0" smtClean="0"/>
              <a:t>... Life is too short</a:t>
            </a:r>
          </a:p>
          <a:p>
            <a:r>
              <a:rPr lang="en-US" altLang="ko-KR" dirty="0" smtClean="0"/>
              <a:t/>
            </a:r>
            <a:br>
              <a:rPr lang="en-US" altLang="ko-KR" dirty="0" smtClean="0"/>
            </a:br>
            <a:endParaRPr lang="en-US" altLang="ko-KR" dirty="0" smtClean="0"/>
          </a:p>
          <a:p>
            <a:r>
              <a:rPr lang="en-US" altLang="ko-KR" dirty="0" smtClean="0"/>
              <a:t/>
            </a:r>
            <a:br>
              <a:rPr lang="en-US" altLang="ko-KR" dirty="0" smtClean="0"/>
            </a:b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EEC44-69E0-410B-9A5E-D8F99EC9F1CC}" type="slidenum">
              <a:rPr lang="ko-KR" altLang="en-US" smtClean="0"/>
              <a:pPr/>
              <a:t>13</a:t>
            </a:fld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리스트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548680" y="1496616"/>
            <a:ext cx="6309320" cy="32008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200" b="1" dirty="0" smtClean="0"/>
              <a:t>리스트는 어떻게 만들고 사용할까</a:t>
            </a:r>
            <a:r>
              <a:rPr lang="en-US" altLang="ko-KR" sz="2200" b="1" dirty="0" smtClean="0"/>
              <a:t>?</a:t>
            </a:r>
            <a:endParaRPr lang="ko-KR" altLang="en-US" sz="2200" b="1" dirty="0" smtClean="0"/>
          </a:p>
          <a:p>
            <a:r>
              <a:rPr lang="ko-KR" altLang="en-US" dirty="0" smtClean="0"/>
              <a:t/>
            </a:r>
            <a:br>
              <a:rPr lang="ko-KR" altLang="en-US" dirty="0" smtClean="0"/>
            </a:br>
            <a:r>
              <a:rPr lang="ko-KR" altLang="en-US" dirty="0" smtClean="0"/>
              <a:t/>
            </a:r>
            <a:br>
              <a:rPr lang="ko-KR" altLang="en-US" dirty="0" smtClean="0"/>
            </a:br>
            <a:r>
              <a:rPr lang="en-US" altLang="ko-KR" dirty="0" smtClean="0"/>
              <a:t>&gt;&gt;&gt; odd = [1, 3, 5, 7, 9]</a:t>
            </a:r>
          </a:p>
          <a:p>
            <a:r>
              <a:rPr lang="en-US" altLang="ko-KR" dirty="0" smtClean="0"/>
              <a:t>&gt;&gt;&gt; a = []</a:t>
            </a:r>
          </a:p>
          <a:p>
            <a:r>
              <a:rPr lang="en-US" altLang="ko-KR" dirty="0" smtClean="0"/>
              <a:t>&gt;&gt;&gt; b = [1, 2, 3]</a:t>
            </a:r>
          </a:p>
          <a:p>
            <a:r>
              <a:rPr lang="en-US" altLang="ko-KR" dirty="0" smtClean="0"/>
              <a:t>&gt;&gt;&gt; c = ['Life', 'is', 'too', 'short']</a:t>
            </a:r>
          </a:p>
          <a:p>
            <a:r>
              <a:rPr lang="en-US" altLang="ko-KR" dirty="0" smtClean="0"/>
              <a:t>&gt;&gt;&gt; d = [1, 2, 'Life', 'is']</a:t>
            </a:r>
          </a:p>
          <a:p>
            <a:r>
              <a:rPr lang="en-US" altLang="ko-KR" dirty="0" smtClean="0"/>
              <a:t>&gt;&gt;&gt; e = [1, 2, ['Life', 'is']]</a:t>
            </a:r>
          </a:p>
          <a:p>
            <a:r>
              <a:rPr lang="en-US" altLang="ko-KR" dirty="0" smtClean="0"/>
              <a:t/>
            </a:r>
            <a:br>
              <a:rPr lang="en-US" altLang="ko-KR" dirty="0" smtClean="0"/>
            </a:b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620688" y="4736976"/>
            <a:ext cx="3429000" cy="437042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2200" b="1" dirty="0" smtClean="0"/>
              <a:t>리스트의 인덱싱</a:t>
            </a:r>
            <a:endParaRPr lang="en-US" altLang="ko-KR" sz="2200" b="1" dirty="0" smtClean="0"/>
          </a:p>
          <a:p>
            <a:endParaRPr lang="ko-KR" altLang="en-US" sz="2200" b="1" dirty="0" smtClean="0"/>
          </a:p>
          <a:p>
            <a:r>
              <a:rPr lang="en-US" altLang="ko-KR" dirty="0" smtClean="0"/>
              <a:t>&gt;&gt;&gt; a = [1, 2, 3]</a:t>
            </a:r>
          </a:p>
          <a:p>
            <a:r>
              <a:rPr lang="en-US" altLang="ko-KR" dirty="0" smtClean="0"/>
              <a:t>&gt;&gt;&gt; a</a:t>
            </a:r>
          </a:p>
          <a:p>
            <a:r>
              <a:rPr lang="en-US" altLang="ko-KR" dirty="0" smtClean="0"/>
              <a:t>[1, 2, 3]</a:t>
            </a:r>
          </a:p>
          <a:p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&gt;&gt;&gt; a[0]</a:t>
            </a:r>
          </a:p>
          <a:p>
            <a:r>
              <a:rPr lang="en-US" altLang="ko-KR" dirty="0" smtClean="0"/>
              <a:t>1</a:t>
            </a:r>
          </a:p>
          <a:p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&gt;&gt;&gt; a[0] + a[2]</a:t>
            </a:r>
          </a:p>
          <a:p>
            <a:r>
              <a:rPr lang="en-US" altLang="ko-KR" dirty="0" smtClean="0"/>
              <a:t>4</a:t>
            </a:r>
          </a:p>
          <a:p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&gt;&gt;&gt; a = [1, 2, 3, ['a', 'b', 'c']]</a:t>
            </a:r>
          </a:p>
          <a:p>
            <a:r>
              <a:rPr lang="en-US" altLang="ko-KR" dirty="0" smtClean="0"/>
              <a:t/>
            </a:r>
            <a:br>
              <a:rPr lang="en-US" altLang="ko-KR" dirty="0" smtClean="0"/>
            </a:br>
            <a:endParaRPr lang="ko-KR" altLang="en-US" dirty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EEC44-69E0-410B-9A5E-D8F99EC9F1CC}" type="slidenum">
              <a:rPr lang="ko-KR" altLang="en-US" smtClean="0"/>
              <a:pPr/>
              <a:t>14</a:t>
            </a:fld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조건문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548680" y="1784648"/>
            <a:ext cx="4594820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200" b="1" dirty="0" smtClean="0"/>
              <a:t>if</a:t>
            </a:r>
            <a:r>
              <a:rPr lang="ko-KR" altLang="en-US" sz="2200" b="1" dirty="0" smtClean="0"/>
              <a:t>문은 왜 필요할까</a:t>
            </a:r>
            <a:r>
              <a:rPr lang="en-US" altLang="ko-KR" sz="2200" b="1" dirty="0" smtClean="0"/>
              <a:t>?</a:t>
            </a:r>
          </a:p>
          <a:p>
            <a:endParaRPr lang="ko-KR" altLang="en-US" sz="2200" b="1" dirty="0" smtClean="0"/>
          </a:p>
          <a:p>
            <a:r>
              <a:rPr lang="en-US" altLang="ko-KR" dirty="0" smtClean="0"/>
              <a:t>&gt;&gt;&gt; money = </a:t>
            </a:r>
            <a:r>
              <a:rPr lang="en-US" altLang="ko-KR" b="1" dirty="0" smtClean="0"/>
              <a:t>True</a:t>
            </a:r>
            <a:endParaRPr lang="en-US" altLang="ko-KR" dirty="0" smtClean="0"/>
          </a:p>
          <a:p>
            <a:r>
              <a:rPr lang="en-US" altLang="ko-KR" dirty="0" smtClean="0"/>
              <a:t>&gt;&gt;&gt; </a:t>
            </a:r>
            <a:r>
              <a:rPr lang="en-US" altLang="ko-KR" b="1" dirty="0" smtClean="0"/>
              <a:t>if</a:t>
            </a:r>
            <a:r>
              <a:rPr lang="en-US" altLang="ko-KR" dirty="0" smtClean="0"/>
              <a:t> money:</a:t>
            </a:r>
          </a:p>
          <a:p>
            <a:r>
              <a:rPr lang="en-US" altLang="ko-KR" dirty="0" smtClean="0"/>
              <a:t>...        print</a:t>
            </a:r>
            <a:r>
              <a:rPr lang="en-US" altLang="ko-KR" dirty="0" smtClean="0"/>
              <a:t>(“123")</a:t>
            </a:r>
            <a:endParaRPr lang="ko-KR" altLang="en-US" dirty="0" smtClean="0"/>
          </a:p>
          <a:p>
            <a:r>
              <a:rPr lang="en-US" altLang="ko-KR" dirty="0" smtClean="0"/>
              <a:t>...     </a:t>
            </a:r>
            <a:r>
              <a:rPr lang="en-US" altLang="ko-KR" b="1" dirty="0" smtClean="0"/>
              <a:t>else</a:t>
            </a:r>
            <a:r>
              <a:rPr lang="en-US" altLang="ko-KR" dirty="0" smtClean="0"/>
              <a:t>:</a:t>
            </a:r>
          </a:p>
          <a:p>
            <a:r>
              <a:rPr lang="en-US" altLang="ko-KR" dirty="0" smtClean="0"/>
              <a:t>...        print</a:t>
            </a:r>
            <a:r>
              <a:rPr lang="en-US" altLang="ko-KR" dirty="0" smtClean="0"/>
              <a:t>(“456")</a:t>
            </a:r>
            <a:endParaRPr lang="ko-KR" altLang="en-US" dirty="0" smtClean="0"/>
          </a:p>
          <a:p>
            <a:r>
              <a:rPr lang="en-US" altLang="ko-KR" dirty="0" smtClean="0"/>
              <a:t>...</a:t>
            </a:r>
            <a:endParaRPr lang="ko-KR" altLang="en-US" dirty="0" smtClean="0"/>
          </a:p>
          <a:p>
            <a:r>
              <a:rPr lang="en-US" altLang="ko-KR" dirty="0" smtClean="0"/>
              <a:t>‘123’</a:t>
            </a:r>
          </a:p>
          <a:p>
            <a:endParaRPr lang="ko-KR" altLang="en-US" dirty="0" smtClean="0"/>
          </a:p>
          <a:p>
            <a:r>
              <a:rPr lang="ko-KR" altLang="en-US" dirty="0" smtClean="0"/>
              <a:t/>
            </a:r>
            <a:br>
              <a:rPr lang="ko-KR" altLang="en-US" dirty="0" smtClean="0"/>
            </a:b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620688" y="4808984"/>
            <a:ext cx="3429000" cy="243143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2200" b="1" dirty="0" smtClean="0"/>
              <a:t>들여쓰기</a:t>
            </a:r>
            <a:endParaRPr lang="en-US" altLang="ko-KR" sz="2200" b="1" dirty="0" smtClean="0"/>
          </a:p>
          <a:p>
            <a:endParaRPr lang="ko-KR" altLang="en-US" sz="2200" b="1" dirty="0" smtClean="0"/>
          </a:p>
          <a:p>
            <a:r>
              <a:rPr lang="en-US" altLang="ko-KR" b="1" dirty="0" smtClean="0"/>
              <a:t>if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조건문</a:t>
            </a:r>
            <a:r>
              <a:rPr lang="en-US" altLang="ko-KR" dirty="0" smtClean="0"/>
              <a:t>:</a:t>
            </a:r>
            <a:endParaRPr lang="ko-KR" altLang="en-US" dirty="0" smtClean="0"/>
          </a:p>
          <a:p>
            <a:r>
              <a:rPr lang="ko-KR" altLang="en-US" dirty="0" smtClean="0"/>
              <a:t>    수행할 문장</a:t>
            </a:r>
            <a:r>
              <a:rPr lang="en-US" altLang="ko-KR" dirty="0" smtClean="0"/>
              <a:t>1</a:t>
            </a:r>
            <a:endParaRPr lang="ko-KR" altLang="en-US" dirty="0" smtClean="0"/>
          </a:p>
          <a:p>
            <a:r>
              <a:rPr lang="ko-KR" altLang="en-US" dirty="0" smtClean="0"/>
              <a:t>    수행할 문장</a:t>
            </a:r>
            <a:r>
              <a:rPr lang="en-US" altLang="ko-KR" dirty="0" smtClean="0"/>
              <a:t>2</a:t>
            </a:r>
            <a:endParaRPr lang="ko-KR" altLang="en-US" dirty="0" smtClean="0"/>
          </a:p>
          <a:p>
            <a:r>
              <a:rPr lang="ko-KR" altLang="en-US" dirty="0" smtClean="0"/>
              <a:t>    수행할 문장</a:t>
            </a:r>
            <a:r>
              <a:rPr lang="en-US" altLang="ko-KR" dirty="0" smtClean="0"/>
              <a:t>3</a:t>
            </a:r>
            <a:endParaRPr lang="ko-KR" altLang="en-US" dirty="0" smtClean="0"/>
          </a:p>
          <a:p>
            <a:r>
              <a:rPr lang="ko-KR" altLang="en-US" dirty="0" smtClean="0"/>
              <a:t/>
            </a:r>
            <a:br>
              <a:rPr lang="ko-KR" altLang="en-US" dirty="0" smtClean="0"/>
            </a:br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6712" y="6753200"/>
            <a:ext cx="5086350" cy="2886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EEC44-69E0-410B-9A5E-D8F99EC9F1CC}" type="slidenum">
              <a:rPr lang="ko-KR" altLang="en-US" smtClean="0"/>
              <a:pPr/>
              <a:t>15</a:t>
            </a:fld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조건문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404664" y="1352600"/>
            <a:ext cx="159530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200" b="1" dirty="0" smtClean="0"/>
              <a:t>비교연산자</a:t>
            </a:r>
            <a:endParaRPr lang="ko-KR" altLang="en-US" sz="2200" dirty="0"/>
          </a:p>
        </p:txBody>
      </p:sp>
      <p:graphicFrame>
        <p:nvGraphicFramePr>
          <p:cNvPr id="12" name="표 11"/>
          <p:cNvGraphicFramePr>
            <a:graphicFrameLocks noGrp="1"/>
          </p:cNvGraphicFramePr>
          <p:nvPr/>
        </p:nvGraphicFramePr>
        <p:xfrm>
          <a:off x="332656" y="2000672"/>
          <a:ext cx="3392414" cy="4032447"/>
        </p:xfrm>
        <a:graphic>
          <a:graphicData uri="http://schemas.openxmlformats.org/drawingml/2006/table">
            <a:tbl>
              <a:tblPr/>
              <a:tblGrid>
                <a:gridCol w="1224136"/>
                <a:gridCol w="2168278"/>
              </a:tblGrid>
              <a:tr h="626765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latin typeface="Courier New"/>
                        </a:rPr>
                        <a:t>비교연산자</a:t>
                      </a:r>
                      <a:endParaRPr lang="ko-KR" altLang="en-US" sz="1000" dirty="0"/>
                    </a:p>
                  </a:txBody>
                  <a:tcPr marL="60798" marR="60798" marT="40532" marB="40532">
                    <a:lnL>
                      <a:noFill/>
                    </a:lnL>
                    <a:lnR w="9487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9487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latin typeface="Courier New"/>
                        </a:rPr>
                        <a:t>설명</a:t>
                      </a:r>
                      <a:endParaRPr lang="ko-KR" altLang="en-US" sz="1000"/>
                    </a:p>
                  </a:txBody>
                  <a:tcPr marL="60798" marR="60798" marT="40532" marB="40532">
                    <a:lnL w="9487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9487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49309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ourier New"/>
                        </a:rPr>
                        <a:t>x &lt; y</a:t>
                      </a:r>
                      <a:endParaRPr lang="en-US" sz="1000" dirty="0"/>
                    </a:p>
                  </a:txBody>
                  <a:tcPr marL="60798" marR="60798" marT="40532" marB="40532">
                    <a:lnL>
                      <a:noFill/>
                    </a:lnL>
                    <a:lnR w="9487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487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487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Courier New"/>
                        </a:rPr>
                        <a:t>x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Courier New"/>
                        </a:rPr>
                        <a:t>가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Courier New"/>
                        </a:rPr>
                        <a:t>y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Courier New"/>
                        </a:rPr>
                        <a:t>보다 작다</a:t>
                      </a:r>
                      <a:endParaRPr lang="ko-KR" altLang="en-US" sz="1000"/>
                    </a:p>
                  </a:txBody>
                  <a:tcPr marL="60798" marR="60798" marT="40532" marB="40532">
                    <a:lnL w="9487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487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487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49309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ourier New"/>
                        </a:rPr>
                        <a:t>x &gt; y</a:t>
                      </a:r>
                      <a:endParaRPr lang="en-US" sz="1000"/>
                    </a:p>
                  </a:txBody>
                  <a:tcPr marL="60798" marR="60798" marT="40532" marB="40532">
                    <a:lnL>
                      <a:noFill/>
                    </a:lnL>
                    <a:lnR w="9487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487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487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Courier New"/>
                        </a:rPr>
                        <a:t>x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Courier New"/>
                        </a:rPr>
                        <a:t>가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Courier New"/>
                        </a:rPr>
                        <a:t>y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Courier New"/>
                        </a:rPr>
                        <a:t>보다 크다</a:t>
                      </a:r>
                      <a:endParaRPr lang="ko-KR" altLang="en-US" sz="1000"/>
                    </a:p>
                  </a:txBody>
                  <a:tcPr marL="60798" marR="60798" marT="40532" marB="40532">
                    <a:lnL w="9487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487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487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49309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ourier New"/>
                        </a:rPr>
                        <a:t>x == y</a:t>
                      </a:r>
                      <a:endParaRPr lang="en-US" sz="1000" dirty="0"/>
                    </a:p>
                  </a:txBody>
                  <a:tcPr marL="60798" marR="60798" marT="40532" marB="40532">
                    <a:lnL>
                      <a:noFill/>
                    </a:lnL>
                    <a:lnR w="9487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487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487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latin typeface="Courier New"/>
                        </a:rPr>
                        <a:t>x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latin typeface="Courier New"/>
                        </a:rPr>
                        <a:t>와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latin typeface="Courier New"/>
                        </a:rPr>
                        <a:t>y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latin typeface="Courier New"/>
                        </a:rPr>
                        <a:t>가 같다</a:t>
                      </a:r>
                      <a:endParaRPr lang="ko-KR" altLang="en-US" sz="1000" dirty="0"/>
                    </a:p>
                  </a:txBody>
                  <a:tcPr marL="60798" marR="60798" marT="40532" marB="40532">
                    <a:lnL w="9487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487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487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49309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ourier New"/>
                        </a:rPr>
                        <a:t>x != y</a:t>
                      </a:r>
                      <a:endParaRPr lang="en-US" sz="1000"/>
                    </a:p>
                  </a:txBody>
                  <a:tcPr marL="60798" marR="60798" marT="40532" marB="40532">
                    <a:lnL>
                      <a:noFill/>
                    </a:lnL>
                    <a:lnR w="9487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487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487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Courier New"/>
                        </a:rPr>
                        <a:t>x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Courier New"/>
                        </a:rPr>
                        <a:t>와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Courier New"/>
                        </a:rPr>
                        <a:t>y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Courier New"/>
                        </a:rPr>
                        <a:t>가 같지 않다</a:t>
                      </a:r>
                      <a:endParaRPr lang="ko-KR" altLang="en-US" sz="1000"/>
                    </a:p>
                  </a:txBody>
                  <a:tcPr marL="60798" marR="60798" marT="40532" marB="40532">
                    <a:lnL w="9487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487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487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626765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Courier New"/>
                        </a:rPr>
                        <a:t>x &gt;= y</a:t>
                      </a:r>
                      <a:endParaRPr lang="en-US" sz="1000" dirty="0"/>
                    </a:p>
                  </a:txBody>
                  <a:tcPr marL="60798" marR="60798" marT="40532" marB="40532">
                    <a:lnL>
                      <a:noFill/>
                    </a:lnL>
                    <a:lnR w="9487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487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487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latin typeface="Courier New"/>
                        </a:rPr>
                        <a:t>x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latin typeface="Courier New"/>
                        </a:rPr>
                        <a:t>가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latin typeface="Courier New"/>
                        </a:rPr>
                        <a:t>y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latin typeface="Courier New"/>
                        </a:rPr>
                        <a:t>보다 크거나 같다</a:t>
                      </a:r>
                      <a:endParaRPr lang="ko-KR" altLang="en-US" sz="1000" dirty="0"/>
                    </a:p>
                  </a:txBody>
                  <a:tcPr marL="60798" marR="60798" marT="40532" marB="40532">
                    <a:lnL w="9487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487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487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981681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latin typeface="Courier New"/>
                        </a:rPr>
                        <a:t>x &lt;= y</a:t>
                      </a:r>
                      <a:endParaRPr lang="en-US" sz="1000"/>
                    </a:p>
                  </a:txBody>
                  <a:tcPr marL="60798" marR="60798" marT="40532" marB="40532">
                    <a:lnL>
                      <a:noFill/>
                    </a:lnL>
                    <a:lnR w="9487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487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latin typeface="Courier New"/>
                        </a:rPr>
                        <a:t>x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latin typeface="Courier New"/>
                        </a:rPr>
                        <a:t>가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latin typeface="Courier New"/>
                        </a:rPr>
                        <a:t>y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latin typeface="Courier New"/>
                        </a:rPr>
                        <a:t>보다 작거나 같다</a:t>
                      </a:r>
                      <a:endParaRPr lang="ko-KR" altLang="en-US" sz="1000" dirty="0"/>
                    </a:p>
                    <a:p>
                      <a:pPr fontAlgn="t"/>
                      <a:r>
                        <a:rPr lang="ko-KR" altLang="en-US" sz="1000" dirty="0"/>
                        <a:t/>
                      </a:r>
                      <a:br>
                        <a:rPr lang="ko-KR" altLang="en-US" sz="1000" dirty="0"/>
                      </a:br>
                      <a:endParaRPr lang="ko-KR" altLang="en-US" sz="1000" dirty="0"/>
                    </a:p>
                  </a:txBody>
                  <a:tcPr marL="60798" marR="60798" marT="40532" marB="40532">
                    <a:lnL w="9487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487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4" name="직사각형 13"/>
          <p:cNvSpPr/>
          <p:nvPr/>
        </p:nvSpPr>
        <p:spPr>
          <a:xfrm>
            <a:off x="332656" y="5935682"/>
            <a:ext cx="3429000" cy="397031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" altLang="ko-KR" dirty="0" smtClean="0"/>
              <a:t/>
            </a:r>
            <a:br>
              <a:rPr lang="es-ES" altLang="ko-KR" dirty="0" smtClean="0"/>
            </a:br>
            <a:r>
              <a:rPr lang="es-ES" altLang="ko-KR" dirty="0" smtClean="0"/>
              <a:t>&gt;&gt;&gt; x = 3</a:t>
            </a:r>
          </a:p>
          <a:p>
            <a:r>
              <a:rPr lang="es-ES" altLang="ko-KR" dirty="0" smtClean="0"/>
              <a:t>&gt;&gt;&gt; y = 2</a:t>
            </a:r>
          </a:p>
          <a:p>
            <a:r>
              <a:rPr lang="es-ES" altLang="ko-KR" dirty="0" smtClean="0"/>
              <a:t>&gt;&gt;&gt; x &gt; y</a:t>
            </a:r>
          </a:p>
          <a:p>
            <a:r>
              <a:rPr lang="es-ES" altLang="ko-KR" b="1" dirty="0" smtClean="0"/>
              <a:t>True</a:t>
            </a:r>
            <a:endParaRPr lang="es-ES" altLang="ko-KR" dirty="0" smtClean="0"/>
          </a:p>
          <a:p>
            <a:r>
              <a:rPr lang="es-ES" altLang="ko-KR" dirty="0" smtClean="0"/>
              <a:t>&gt;&gt;&gt;</a:t>
            </a:r>
          </a:p>
          <a:p>
            <a:r>
              <a:rPr lang="es-ES" altLang="ko-KR" dirty="0" smtClean="0"/>
              <a:t>&gt;&gt;&gt; x &lt; y</a:t>
            </a:r>
          </a:p>
          <a:p>
            <a:r>
              <a:rPr lang="es-ES" altLang="ko-KR" b="1" dirty="0" smtClean="0"/>
              <a:t>False</a:t>
            </a:r>
            <a:endParaRPr lang="es-ES" altLang="ko-KR" dirty="0" smtClean="0"/>
          </a:p>
          <a:p>
            <a:r>
              <a:rPr lang="es-ES" altLang="ko-KR" dirty="0" smtClean="0"/>
              <a:t>&gt;&gt;&gt; x == y</a:t>
            </a:r>
          </a:p>
          <a:p>
            <a:r>
              <a:rPr lang="es-ES" altLang="ko-KR" b="1" dirty="0" smtClean="0"/>
              <a:t>False</a:t>
            </a:r>
            <a:endParaRPr lang="es-ES" altLang="ko-KR" dirty="0" smtClean="0"/>
          </a:p>
          <a:p>
            <a:r>
              <a:rPr lang="es-ES" altLang="ko-KR" b="1" dirty="0" smtClean="0"/>
              <a:t>&gt;&gt;&gt; x != y</a:t>
            </a:r>
            <a:endParaRPr lang="es-ES" altLang="ko-KR" dirty="0" smtClean="0"/>
          </a:p>
          <a:p>
            <a:r>
              <a:rPr lang="es-ES" altLang="ko-KR" b="1" dirty="0" smtClean="0"/>
              <a:t>True</a:t>
            </a:r>
            <a:endParaRPr lang="es-ES" altLang="ko-KR" dirty="0" smtClean="0"/>
          </a:p>
          <a:p>
            <a:r>
              <a:rPr lang="es-ES" altLang="ko-KR" dirty="0" smtClean="0"/>
              <a:t/>
            </a:r>
            <a:br>
              <a:rPr lang="es-ES" altLang="ko-KR" dirty="0" smtClean="0"/>
            </a:br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2636912" y="6393160"/>
            <a:ext cx="4221088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 smtClean="0"/>
              <a:t>&gt;&gt;&gt; money = 2000</a:t>
            </a:r>
            <a:endParaRPr lang="en-US" altLang="ko-KR" dirty="0" smtClean="0"/>
          </a:p>
          <a:p>
            <a:r>
              <a:rPr lang="en-US" altLang="ko-KR" b="1" dirty="0" smtClean="0"/>
              <a:t>&gt;&gt;&gt; if money &gt;= 3000:</a:t>
            </a:r>
            <a:endParaRPr lang="en-US" altLang="ko-KR" dirty="0" smtClean="0"/>
          </a:p>
          <a:p>
            <a:r>
              <a:rPr lang="en-US" altLang="ko-KR" b="1" dirty="0" smtClean="0"/>
              <a:t>...        print</a:t>
            </a:r>
            <a:r>
              <a:rPr lang="en-US" altLang="ko-KR" b="1" dirty="0" smtClean="0"/>
              <a:t>(“</a:t>
            </a:r>
            <a:r>
              <a:rPr lang="en-US" altLang="ko-KR" b="1" dirty="0" smtClean="0"/>
              <a:t>taxi</a:t>
            </a:r>
            <a:r>
              <a:rPr lang="en-US" altLang="ko-KR" b="1" dirty="0" smtClean="0"/>
              <a:t>")</a:t>
            </a:r>
            <a:endParaRPr lang="ko-KR" altLang="en-US" dirty="0" smtClean="0"/>
          </a:p>
          <a:p>
            <a:r>
              <a:rPr lang="en-US" altLang="ko-KR" b="1" dirty="0" smtClean="0"/>
              <a:t>...     else:</a:t>
            </a:r>
            <a:endParaRPr lang="en-US" altLang="ko-KR" dirty="0" smtClean="0"/>
          </a:p>
          <a:p>
            <a:r>
              <a:rPr lang="en-US" altLang="ko-KR" b="1" dirty="0" smtClean="0"/>
              <a:t>...        print</a:t>
            </a:r>
            <a:r>
              <a:rPr lang="en-US" altLang="ko-KR" b="1" dirty="0" smtClean="0"/>
              <a:t>(“</a:t>
            </a:r>
            <a:r>
              <a:rPr lang="en-US" altLang="ko-KR" b="1" dirty="0" smtClean="0"/>
              <a:t>walk</a:t>
            </a:r>
            <a:r>
              <a:rPr lang="en-US" altLang="ko-KR" b="1" dirty="0" smtClean="0"/>
              <a:t>")</a:t>
            </a:r>
            <a:endParaRPr lang="ko-KR" altLang="en-US" dirty="0" smtClean="0"/>
          </a:p>
          <a:p>
            <a:r>
              <a:rPr lang="en-US" altLang="ko-KR" b="1" dirty="0" smtClean="0"/>
              <a:t>...</a:t>
            </a:r>
            <a:endParaRPr lang="ko-KR" altLang="en-US" dirty="0" smtClean="0"/>
          </a:p>
          <a:p>
            <a:r>
              <a:rPr lang="en-US" altLang="ko-KR" b="1" dirty="0" smtClean="0"/>
              <a:t>walk</a:t>
            </a:r>
            <a:endParaRPr lang="ko-KR" altLang="en-US" dirty="0" smtClean="0"/>
          </a:p>
          <a:p>
            <a:r>
              <a:rPr lang="en-US" altLang="ko-KR" b="1" dirty="0" smtClean="0"/>
              <a:t>&gt;&gt;&gt;</a:t>
            </a:r>
            <a:endParaRPr lang="ko-KR" altLang="en-US" dirty="0" smtClean="0"/>
          </a:p>
          <a:p>
            <a:r>
              <a:rPr lang="ko-KR" altLang="en-US" dirty="0" smtClean="0"/>
              <a:t/>
            </a:r>
            <a:br>
              <a:rPr lang="ko-KR" altLang="en-US" dirty="0" smtClean="0"/>
            </a:br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EEC44-69E0-410B-9A5E-D8F99EC9F1CC}" type="slidenum">
              <a:rPr lang="ko-KR" altLang="en-US" smtClean="0"/>
              <a:pPr/>
              <a:t>16</a:t>
            </a:fld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조건문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548680" y="1712640"/>
            <a:ext cx="6840760" cy="45858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200" b="1" dirty="0" smtClean="0"/>
              <a:t>다양한 </a:t>
            </a:r>
            <a:r>
              <a:rPr lang="ko-KR" altLang="en-US" sz="2200" b="1" dirty="0" smtClean="0"/>
              <a:t>조건</a:t>
            </a:r>
            <a:endParaRPr lang="en-US" altLang="ko-KR" sz="2200" b="1" dirty="0" smtClean="0"/>
          </a:p>
          <a:p>
            <a:endParaRPr lang="en-US" altLang="ko-KR" b="1" dirty="0" smtClean="0"/>
          </a:p>
          <a:p>
            <a:r>
              <a:rPr lang="en-US" altLang="ko-KR" dirty="0" smtClean="0"/>
              <a:t>&gt;&gt;&gt; pocket = ['paper', '</a:t>
            </a:r>
            <a:r>
              <a:rPr lang="en-US" altLang="ko-KR" dirty="0" err="1" smtClean="0"/>
              <a:t>handphone</a:t>
            </a:r>
            <a:r>
              <a:rPr lang="en-US" altLang="ko-KR" dirty="0" smtClean="0"/>
              <a:t>']</a:t>
            </a:r>
          </a:p>
          <a:p>
            <a:r>
              <a:rPr lang="en-US" altLang="ko-KR" dirty="0" smtClean="0"/>
              <a:t>&gt;&gt;&gt; card = </a:t>
            </a:r>
            <a:r>
              <a:rPr lang="en-US" altLang="ko-KR" b="1" dirty="0" smtClean="0"/>
              <a:t>True</a:t>
            </a:r>
            <a:endParaRPr lang="en-US" altLang="ko-KR" dirty="0" smtClean="0"/>
          </a:p>
          <a:p>
            <a:r>
              <a:rPr lang="en-US" altLang="ko-KR" dirty="0" smtClean="0"/>
              <a:t>&gt;&gt;&gt; </a:t>
            </a:r>
            <a:r>
              <a:rPr lang="en-US" altLang="ko-KR" b="1" dirty="0" smtClean="0"/>
              <a:t>if</a:t>
            </a:r>
            <a:r>
              <a:rPr lang="en-US" altLang="ko-KR" dirty="0" smtClean="0"/>
              <a:t> 'money' </a:t>
            </a:r>
            <a:r>
              <a:rPr lang="en-US" altLang="ko-KR" b="1" dirty="0" smtClean="0"/>
              <a:t>in</a:t>
            </a:r>
            <a:r>
              <a:rPr lang="en-US" altLang="ko-KR" dirty="0" smtClean="0"/>
              <a:t> pocket:</a:t>
            </a:r>
          </a:p>
          <a:p>
            <a:r>
              <a:rPr lang="en-US" altLang="ko-KR" dirty="0" smtClean="0"/>
              <a:t>...        print</a:t>
            </a:r>
            <a:r>
              <a:rPr lang="en-US" altLang="ko-KR" dirty="0" smtClean="0"/>
              <a:t>(“123")</a:t>
            </a:r>
            <a:endParaRPr lang="ko-KR" altLang="en-US" dirty="0" smtClean="0"/>
          </a:p>
          <a:p>
            <a:r>
              <a:rPr lang="en-US" altLang="ko-KR" dirty="0" smtClean="0"/>
              <a:t>...     </a:t>
            </a:r>
            <a:r>
              <a:rPr lang="en-US" altLang="ko-KR" b="1" dirty="0" smtClean="0"/>
              <a:t>else</a:t>
            </a:r>
            <a:r>
              <a:rPr lang="en-US" altLang="ko-KR" dirty="0" smtClean="0"/>
              <a:t>:</a:t>
            </a:r>
          </a:p>
          <a:p>
            <a:r>
              <a:rPr lang="en-US" altLang="ko-KR" dirty="0" smtClean="0"/>
              <a:t>...        </a:t>
            </a:r>
            <a:r>
              <a:rPr lang="en-US" altLang="ko-KR" b="1" dirty="0" smtClean="0"/>
              <a:t>if</a:t>
            </a:r>
            <a:r>
              <a:rPr lang="en-US" altLang="ko-KR" dirty="0" smtClean="0"/>
              <a:t> card:</a:t>
            </a:r>
          </a:p>
          <a:p>
            <a:r>
              <a:rPr lang="en-US" altLang="ko-KR" dirty="0" smtClean="0"/>
              <a:t>...            print</a:t>
            </a:r>
            <a:r>
              <a:rPr lang="en-US" altLang="ko-KR" dirty="0" smtClean="0"/>
              <a:t>(“456")</a:t>
            </a:r>
            <a:endParaRPr lang="ko-KR" altLang="en-US" dirty="0" smtClean="0"/>
          </a:p>
          <a:p>
            <a:r>
              <a:rPr lang="en-US" altLang="ko-KR" dirty="0" smtClean="0"/>
              <a:t>...        </a:t>
            </a:r>
            <a:r>
              <a:rPr lang="en-US" altLang="ko-KR" b="1" dirty="0" smtClean="0"/>
              <a:t>else</a:t>
            </a:r>
            <a:r>
              <a:rPr lang="en-US" altLang="ko-KR" dirty="0" smtClean="0"/>
              <a:t>:</a:t>
            </a:r>
          </a:p>
          <a:p>
            <a:r>
              <a:rPr lang="en-US" altLang="ko-KR" dirty="0" smtClean="0"/>
              <a:t>...            print</a:t>
            </a:r>
            <a:r>
              <a:rPr lang="en-US" altLang="ko-KR" dirty="0" smtClean="0"/>
              <a:t>(“789")</a:t>
            </a:r>
            <a:endParaRPr lang="ko-KR" altLang="en-US" dirty="0" smtClean="0"/>
          </a:p>
          <a:p>
            <a:r>
              <a:rPr lang="en-US" altLang="ko-KR" dirty="0" smtClean="0"/>
              <a:t>...</a:t>
            </a:r>
            <a:endParaRPr lang="ko-KR" altLang="en-US" dirty="0" smtClean="0"/>
          </a:p>
          <a:p>
            <a:r>
              <a:rPr lang="en-US" altLang="ko-KR" dirty="0" smtClean="0"/>
              <a:t>“456”</a:t>
            </a:r>
            <a:endParaRPr lang="ko-KR" altLang="en-US" dirty="0" smtClean="0"/>
          </a:p>
          <a:p>
            <a:r>
              <a:rPr lang="en-US" altLang="ko-KR" dirty="0" smtClean="0"/>
              <a:t>&gt;&gt;&gt;</a:t>
            </a:r>
            <a:endParaRPr lang="ko-KR" altLang="en-US" dirty="0" smtClean="0"/>
          </a:p>
          <a:p>
            <a:r>
              <a:rPr lang="ko-KR" altLang="en-US" dirty="0" smtClean="0"/>
              <a:t/>
            </a:r>
            <a:br>
              <a:rPr lang="ko-KR" altLang="en-US" dirty="0" smtClean="0"/>
            </a:b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EEC44-69E0-410B-9A5E-D8F99EC9F1CC}" type="slidenum">
              <a:rPr lang="ko-KR" altLang="en-US" smtClean="0"/>
              <a:pPr/>
              <a:t>17</a:t>
            </a:fld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반복문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260648" y="1280592"/>
            <a:ext cx="6192688" cy="84638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200" b="1" dirty="0" smtClean="0"/>
              <a:t>while</a:t>
            </a:r>
            <a:r>
              <a:rPr lang="ko-KR" altLang="en-US" sz="2200" b="1" dirty="0" smtClean="0"/>
              <a:t>문의 기본 구조</a:t>
            </a:r>
            <a:endParaRPr lang="en-US" altLang="ko-KR" sz="2200" b="1" dirty="0" smtClean="0"/>
          </a:p>
          <a:p>
            <a:endParaRPr lang="ko-KR" altLang="en-US" b="1" dirty="0" smtClean="0"/>
          </a:p>
          <a:p>
            <a:r>
              <a:rPr lang="en-US" altLang="ko-KR" b="1" dirty="0" smtClean="0"/>
              <a:t>while</a:t>
            </a:r>
            <a:r>
              <a:rPr lang="ko-KR" altLang="en-US" dirty="0" smtClean="0"/>
              <a:t> </a:t>
            </a:r>
            <a:r>
              <a:rPr lang="en-US" altLang="ko-KR" dirty="0" smtClean="0"/>
              <a:t>&lt;</a:t>
            </a:r>
            <a:r>
              <a:rPr lang="ko-KR" altLang="en-US" dirty="0" err="1" smtClean="0"/>
              <a:t>조건문</a:t>
            </a:r>
            <a:r>
              <a:rPr lang="en-US" altLang="ko-KR" dirty="0" smtClean="0"/>
              <a:t>&gt;:</a:t>
            </a:r>
            <a:endParaRPr lang="ko-KR" altLang="en-US" dirty="0" smtClean="0"/>
          </a:p>
          <a:p>
            <a:r>
              <a:rPr lang="ko-KR" altLang="en-US" dirty="0" smtClean="0"/>
              <a:t>    </a:t>
            </a:r>
            <a:r>
              <a:rPr lang="en-US" altLang="ko-KR" dirty="0" smtClean="0"/>
              <a:t>&lt;</a:t>
            </a:r>
            <a:r>
              <a:rPr lang="ko-KR" altLang="en-US" dirty="0" smtClean="0"/>
              <a:t>수행할 문장</a:t>
            </a:r>
            <a:r>
              <a:rPr lang="en-US" altLang="ko-KR" dirty="0" smtClean="0"/>
              <a:t>1&gt;</a:t>
            </a:r>
            <a:endParaRPr lang="ko-KR" altLang="en-US" dirty="0" smtClean="0"/>
          </a:p>
          <a:p>
            <a:r>
              <a:rPr lang="ko-KR" altLang="en-US" dirty="0" smtClean="0"/>
              <a:t>    </a:t>
            </a:r>
            <a:r>
              <a:rPr lang="en-US" altLang="ko-KR" dirty="0" smtClean="0"/>
              <a:t>&lt;</a:t>
            </a:r>
            <a:r>
              <a:rPr lang="ko-KR" altLang="en-US" dirty="0" smtClean="0"/>
              <a:t>수행할 문장</a:t>
            </a:r>
            <a:r>
              <a:rPr lang="en-US" altLang="ko-KR" dirty="0" smtClean="0"/>
              <a:t>2&gt;</a:t>
            </a:r>
            <a:endParaRPr lang="ko-KR" altLang="en-US" dirty="0" smtClean="0"/>
          </a:p>
          <a:p>
            <a:r>
              <a:rPr lang="ko-KR" altLang="en-US" dirty="0" smtClean="0"/>
              <a:t>    </a:t>
            </a:r>
            <a:r>
              <a:rPr lang="en-US" altLang="ko-KR" dirty="0" smtClean="0"/>
              <a:t>&lt;</a:t>
            </a:r>
            <a:r>
              <a:rPr lang="ko-KR" altLang="en-US" dirty="0" smtClean="0"/>
              <a:t>수행할 문장</a:t>
            </a:r>
            <a:r>
              <a:rPr lang="en-US" altLang="ko-KR" dirty="0" smtClean="0"/>
              <a:t>3&gt;</a:t>
            </a:r>
            <a:endParaRPr lang="ko-KR" altLang="en-US" dirty="0" smtClean="0"/>
          </a:p>
          <a:p>
            <a:r>
              <a:rPr lang="ko-KR" altLang="en-US" dirty="0" smtClean="0"/>
              <a:t>    </a:t>
            </a:r>
            <a:r>
              <a:rPr lang="en-US" altLang="ko-KR" dirty="0" smtClean="0"/>
              <a:t>...</a:t>
            </a:r>
            <a:endParaRPr lang="ko-KR" altLang="en-US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/>
            </a:r>
            <a:br>
              <a:rPr lang="ko-KR" altLang="en-US" dirty="0" smtClean="0"/>
            </a:br>
            <a:r>
              <a:rPr lang="en-US" altLang="ko-KR" dirty="0" smtClean="0"/>
              <a:t>&gt;&gt;&gt; </a:t>
            </a:r>
            <a:r>
              <a:rPr lang="en-US" altLang="ko-KR" dirty="0" err="1" smtClean="0"/>
              <a:t>treeHit</a:t>
            </a:r>
            <a:r>
              <a:rPr lang="en-US" altLang="ko-KR" dirty="0" smtClean="0"/>
              <a:t> = 0</a:t>
            </a:r>
            <a:endParaRPr lang="ko-KR" altLang="en-US" dirty="0" smtClean="0"/>
          </a:p>
          <a:p>
            <a:r>
              <a:rPr lang="en-US" altLang="ko-KR" dirty="0" smtClean="0"/>
              <a:t>&gt;&gt;&gt; </a:t>
            </a:r>
            <a:r>
              <a:rPr lang="en-US" altLang="ko-KR" b="1" dirty="0" smtClean="0"/>
              <a:t>while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treeHit</a:t>
            </a:r>
            <a:r>
              <a:rPr lang="en-US" altLang="ko-KR" dirty="0" smtClean="0"/>
              <a:t> &lt; 10:</a:t>
            </a:r>
            <a:endParaRPr lang="ko-KR" altLang="en-US" dirty="0" smtClean="0"/>
          </a:p>
          <a:p>
            <a:r>
              <a:rPr lang="en-US" altLang="ko-KR" dirty="0" smtClean="0"/>
              <a:t>...        </a:t>
            </a:r>
            <a:r>
              <a:rPr lang="en-US" altLang="ko-KR" dirty="0" err="1" smtClean="0"/>
              <a:t>treeHit</a:t>
            </a:r>
            <a:r>
              <a:rPr lang="en-US" altLang="ko-KR" dirty="0" smtClean="0"/>
              <a:t> = </a:t>
            </a:r>
            <a:r>
              <a:rPr lang="en-US" altLang="ko-KR" dirty="0" err="1" smtClean="0"/>
              <a:t>treeHit</a:t>
            </a:r>
            <a:r>
              <a:rPr lang="en-US" altLang="ko-KR" dirty="0" smtClean="0"/>
              <a:t> +1</a:t>
            </a:r>
            <a:endParaRPr lang="ko-KR" altLang="en-US" dirty="0" smtClean="0"/>
          </a:p>
          <a:p>
            <a:r>
              <a:rPr lang="en-US" altLang="ko-KR" dirty="0" smtClean="0"/>
              <a:t>...        print</a:t>
            </a:r>
            <a:r>
              <a:rPr lang="en-US" altLang="ko-KR" dirty="0" smtClean="0"/>
              <a:t>(“Hit tree number :</a:t>
            </a:r>
            <a:r>
              <a:rPr lang="ko-KR" altLang="en-US" dirty="0" smtClean="0"/>
              <a:t> </a:t>
            </a:r>
            <a:r>
              <a:rPr lang="en-US" altLang="ko-KR" dirty="0" smtClean="0"/>
              <a:t>%</a:t>
            </a:r>
            <a:r>
              <a:rPr lang="en-US" altLang="ko-KR" dirty="0" smtClean="0"/>
              <a:t>d" </a:t>
            </a:r>
            <a:r>
              <a:rPr lang="en-US" altLang="ko-KR" dirty="0" smtClean="0"/>
              <a:t>% </a:t>
            </a:r>
            <a:r>
              <a:rPr lang="en-US" altLang="ko-KR" dirty="0" err="1" smtClean="0"/>
              <a:t>treeHit</a:t>
            </a:r>
            <a:r>
              <a:rPr lang="en-US" altLang="ko-KR" dirty="0" smtClean="0"/>
              <a:t>)</a:t>
            </a:r>
            <a:endParaRPr lang="ko-KR" altLang="en-US" dirty="0" smtClean="0"/>
          </a:p>
          <a:p>
            <a:r>
              <a:rPr lang="en-US" altLang="ko-KR" dirty="0" smtClean="0"/>
              <a:t>...        </a:t>
            </a:r>
            <a:r>
              <a:rPr lang="en-US" altLang="ko-KR" b="1" dirty="0" smtClean="0"/>
              <a:t>if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treeHit</a:t>
            </a:r>
            <a:r>
              <a:rPr lang="en-US" altLang="ko-KR" dirty="0" smtClean="0"/>
              <a:t> == 10:</a:t>
            </a:r>
            <a:endParaRPr lang="ko-KR" altLang="en-US" dirty="0" smtClean="0"/>
          </a:p>
          <a:p>
            <a:r>
              <a:rPr lang="en-US" altLang="ko-KR" dirty="0" smtClean="0"/>
              <a:t>...            print</a:t>
            </a:r>
            <a:r>
              <a:rPr lang="en-US" altLang="ko-KR" dirty="0" smtClean="0"/>
              <a:t>(“breaking")</a:t>
            </a:r>
            <a:endParaRPr lang="ko-KR" altLang="en-US" dirty="0" smtClean="0"/>
          </a:p>
          <a:p>
            <a:r>
              <a:rPr lang="en-US" altLang="ko-KR" dirty="0" smtClean="0"/>
              <a:t>...</a:t>
            </a:r>
            <a:endParaRPr lang="ko-KR" altLang="en-US" dirty="0" smtClean="0"/>
          </a:p>
          <a:p>
            <a:r>
              <a:rPr lang="en-US" altLang="ko-KR" dirty="0" smtClean="0"/>
              <a:t>Hit tree number :</a:t>
            </a:r>
            <a:r>
              <a:rPr lang="ko-KR" altLang="en-US" dirty="0" smtClean="0"/>
              <a:t> </a:t>
            </a:r>
            <a:r>
              <a:rPr lang="en-US" altLang="ko-KR" dirty="0" smtClean="0"/>
              <a:t>1</a:t>
            </a:r>
          </a:p>
          <a:p>
            <a:r>
              <a:rPr lang="en-US" altLang="ko-KR" dirty="0" smtClean="0"/>
              <a:t>Hit tree number </a:t>
            </a:r>
            <a:r>
              <a:rPr lang="en-US" altLang="ko-KR" dirty="0" smtClean="0"/>
              <a:t>: 2</a:t>
            </a:r>
          </a:p>
          <a:p>
            <a:r>
              <a:rPr lang="en-US" altLang="ko-KR" dirty="0" smtClean="0"/>
              <a:t>Hit tree number :</a:t>
            </a:r>
            <a:r>
              <a:rPr lang="ko-KR" altLang="en-US" dirty="0" smtClean="0"/>
              <a:t> </a:t>
            </a:r>
            <a:r>
              <a:rPr lang="en-US" altLang="ko-KR" dirty="0" smtClean="0"/>
              <a:t>3 </a:t>
            </a:r>
          </a:p>
          <a:p>
            <a:r>
              <a:rPr lang="en-US" altLang="ko-KR" dirty="0" smtClean="0"/>
              <a:t>Hit tree number :</a:t>
            </a:r>
            <a:r>
              <a:rPr lang="ko-KR" altLang="en-US" dirty="0" smtClean="0"/>
              <a:t> </a:t>
            </a:r>
            <a:r>
              <a:rPr lang="en-US" altLang="ko-KR" dirty="0" smtClean="0"/>
              <a:t>4</a:t>
            </a:r>
          </a:p>
          <a:p>
            <a:r>
              <a:rPr lang="en-US" altLang="ko-KR" dirty="0" smtClean="0"/>
              <a:t>Hit tree number :</a:t>
            </a:r>
            <a:r>
              <a:rPr lang="ko-KR" altLang="en-US" dirty="0" smtClean="0"/>
              <a:t> </a:t>
            </a:r>
            <a:r>
              <a:rPr lang="en-US" altLang="ko-KR" dirty="0" smtClean="0"/>
              <a:t>5</a:t>
            </a:r>
          </a:p>
          <a:p>
            <a:r>
              <a:rPr lang="en-US" altLang="ko-KR" dirty="0" smtClean="0"/>
              <a:t>Hit tree number :</a:t>
            </a:r>
            <a:r>
              <a:rPr lang="ko-KR" altLang="en-US" dirty="0" smtClean="0"/>
              <a:t> </a:t>
            </a:r>
            <a:r>
              <a:rPr lang="en-US" altLang="ko-KR" dirty="0" smtClean="0"/>
              <a:t>6</a:t>
            </a:r>
          </a:p>
          <a:p>
            <a:r>
              <a:rPr lang="en-US" altLang="ko-KR" dirty="0" smtClean="0"/>
              <a:t>Hit tree number :</a:t>
            </a:r>
            <a:r>
              <a:rPr lang="ko-KR" altLang="en-US" dirty="0" smtClean="0"/>
              <a:t> </a:t>
            </a:r>
            <a:r>
              <a:rPr lang="en-US" altLang="ko-KR" dirty="0" smtClean="0"/>
              <a:t>7</a:t>
            </a:r>
          </a:p>
          <a:p>
            <a:r>
              <a:rPr lang="en-US" altLang="ko-KR" dirty="0" smtClean="0"/>
              <a:t>Hit tree number :</a:t>
            </a:r>
            <a:r>
              <a:rPr lang="ko-KR" altLang="en-US" dirty="0" smtClean="0"/>
              <a:t> </a:t>
            </a:r>
            <a:r>
              <a:rPr lang="en-US" altLang="ko-KR" dirty="0" smtClean="0"/>
              <a:t>8</a:t>
            </a:r>
          </a:p>
          <a:p>
            <a:r>
              <a:rPr lang="en-US" altLang="ko-KR" dirty="0" smtClean="0"/>
              <a:t>Hit tree number :</a:t>
            </a:r>
            <a:r>
              <a:rPr lang="ko-KR" altLang="en-US" dirty="0" smtClean="0"/>
              <a:t> </a:t>
            </a:r>
            <a:r>
              <a:rPr lang="en-US" altLang="ko-KR" dirty="0" smtClean="0"/>
              <a:t>9</a:t>
            </a:r>
          </a:p>
          <a:p>
            <a:r>
              <a:rPr lang="en-US" altLang="ko-KR" dirty="0" smtClean="0"/>
              <a:t>Hit tree number :</a:t>
            </a:r>
            <a:r>
              <a:rPr lang="ko-KR" altLang="en-US" dirty="0" smtClean="0"/>
              <a:t> </a:t>
            </a:r>
            <a:r>
              <a:rPr lang="en-US" altLang="ko-KR" dirty="0" smtClean="0"/>
              <a:t>10</a:t>
            </a:r>
          </a:p>
          <a:p>
            <a:r>
              <a:rPr lang="en-US" altLang="ko-KR" dirty="0" smtClean="0"/>
              <a:t>breaking </a:t>
            </a:r>
            <a:r>
              <a:rPr lang="ko-KR" altLang="en-US" dirty="0" smtClean="0"/>
              <a:t/>
            </a:r>
            <a:br>
              <a:rPr lang="ko-KR" altLang="en-US" dirty="0" smtClean="0"/>
            </a:b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EEC44-69E0-410B-9A5E-D8F99EC9F1CC}" type="slidenum">
              <a:rPr lang="ko-KR" altLang="en-US" smtClean="0"/>
              <a:pPr/>
              <a:t>18</a:t>
            </a:fld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반복문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260648" y="1424608"/>
            <a:ext cx="4882852" cy="45858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200" b="1" dirty="0" smtClean="0"/>
              <a:t>for</a:t>
            </a:r>
            <a:r>
              <a:rPr lang="ko-KR" altLang="en-US" sz="2200" b="1" dirty="0" smtClean="0"/>
              <a:t>문의 기본 구조</a:t>
            </a:r>
          </a:p>
          <a:p>
            <a:endParaRPr lang="en-US" altLang="ko-KR" b="1" dirty="0" smtClean="0"/>
          </a:p>
          <a:p>
            <a:r>
              <a:rPr lang="en-US" altLang="ko-KR" b="1" dirty="0" smtClean="0"/>
              <a:t>for</a:t>
            </a:r>
            <a:r>
              <a:rPr lang="en-US" altLang="ko-KR" dirty="0" smtClean="0"/>
              <a:t> </a:t>
            </a:r>
            <a:r>
              <a:rPr lang="ko-KR" altLang="en-US" dirty="0" smtClean="0"/>
              <a:t>변수 </a:t>
            </a:r>
            <a:r>
              <a:rPr lang="en-US" altLang="ko-KR" b="1" dirty="0" smtClean="0"/>
              <a:t>in</a:t>
            </a:r>
            <a:r>
              <a:rPr lang="en-US" altLang="ko-KR" dirty="0" smtClean="0"/>
              <a:t> </a:t>
            </a:r>
            <a:r>
              <a:rPr lang="ko-KR" altLang="en-US" dirty="0" smtClean="0"/>
              <a:t>리스트</a:t>
            </a:r>
            <a:r>
              <a:rPr lang="en-US" altLang="ko-KR" dirty="0" smtClean="0"/>
              <a:t>(</a:t>
            </a:r>
            <a:r>
              <a:rPr lang="ko-KR" altLang="en-US" dirty="0" smtClean="0"/>
              <a:t>또는 </a:t>
            </a:r>
            <a:r>
              <a:rPr lang="ko-KR" altLang="en-US" dirty="0" err="1" smtClean="0"/>
              <a:t>튜플</a:t>
            </a:r>
            <a:r>
              <a:rPr lang="en-US" altLang="ko-KR" dirty="0" smtClean="0"/>
              <a:t>, </a:t>
            </a:r>
            <a:r>
              <a:rPr lang="ko-KR" altLang="en-US" dirty="0" smtClean="0"/>
              <a:t>문자열</a:t>
            </a:r>
            <a:r>
              <a:rPr lang="en-US" altLang="ko-KR" dirty="0" smtClean="0"/>
              <a:t>):</a:t>
            </a:r>
            <a:endParaRPr lang="ko-KR" altLang="en-US" dirty="0" smtClean="0"/>
          </a:p>
          <a:p>
            <a:r>
              <a:rPr lang="ko-KR" altLang="en-US" dirty="0" smtClean="0"/>
              <a:t>    수행할 문장</a:t>
            </a:r>
            <a:r>
              <a:rPr lang="en-US" altLang="ko-KR" dirty="0" smtClean="0"/>
              <a:t>1</a:t>
            </a:r>
            <a:endParaRPr lang="ko-KR" altLang="en-US" dirty="0" smtClean="0"/>
          </a:p>
          <a:p>
            <a:r>
              <a:rPr lang="ko-KR" altLang="en-US" dirty="0" smtClean="0"/>
              <a:t>    수행할 문장</a:t>
            </a:r>
            <a:r>
              <a:rPr lang="en-US" altLang="ko-KR" dirty="0" smtClean="0"/>
              <a:t>2</a:t>
            </a:r>
            <a:endParaRPr lang="ko-KR" altLang="en-US" dirty="0" smtClean="0"/>
          </a:p>
          <a:p>
            <a:r>
              <a:rPr lang="ko-KR" altLang="en-US" dirty="0" smtClean="0"/>
              <a:t>    </a:t>
            </a:r>
            <a:r>
              <a:rPr lang="en-US" altLang="ko-KR" dirty="0" smtClean="0"/>
              <a:t>...</a:t>
            </a:r>
            <a:endParaRPr lang="ko-KR" altLang="en-US" dirty="0" smtClean="0"/>
          </a:p>
          <a:p>
            <a:r>
              <a:rPr lang="ko-KR" altLang="en-US" dirty="0" smtClean="0"/>
              <a:t/>
            </a:r>
            <a:br>
              <a:rPr lang="ko-KR" altLang="en-US" dirty="0" smtClean="0"/>
            </a:br>
            <a:r>
              <a:rPr lang="en-US" altLang="ko-KR" dirty="0" smtClean="0"/>
              <a:t>&gt;&gt;&gt; </a:t>
            </a:r>
            <a:r>
              <a:rPr lang="en-US" altLang="ko-KR" dirty="0" err="1" smtClean="0"/>
              <a:t>test_list</a:t>
            </a:r>
            <a:r>
              <a:rPr lang="en-US" altLang="ko-KR" dirty="0" smtClean="0"/>
              <a:t> = ['one', 'two', 'three'] </a:t>
            </a:r>
          </a:p>
          <a:p>
            <a:r>
              <a:rPr lang="en-US" altLang="ko-KR" dirty="0" smtClean="0"/>
              <a:t>&gt;&gt;&gt; </a:t>
            </a:r>
            <a:r>
              <a:rPr lang="en-US" altLang="ko-KR" b="1" dirty="0" smtClean="0"/>
              <a:t>for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i</a:t>
            </a:r>
            <a:r>
              <a:rPr lang="en-US" altLang="ko-KR" dirty="0" smtClean="0"/>
              <a:t> </a:t>
            </a:r>
            <a:r>
              <a:rPr lang="en-US" altLang="ko-KR" b="1" dirty="0" smtClean="0"/>
              <a:t>in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test_list</a:t>
            </a:r>
            <a:r>
              <a:rPr lang="en-US" altLang="ko-KR" dirty="0" smtClean="0"/>
              <a:t>: </a:t>
            </a:r>
          </a:p>
          <a:p>
            <a:r>
              <a:rPr lang="en-US" altLang="ko-KR" dirty="0" smtClean="0"/>
              <a:t>...        print(</a:t>
            </a:r>
            <a:r>
              <a:rPr lang="en-US" altLang="ko-KR" dirty="0" err="1" smtClean="0"/>
              <a:t>i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... </a:t>
            </a:r>
          </a:p>
          <a:p>
            <a:r>
              <a:rPr lang="en-US" altLang="ko-KR" dirty="0" smtClean="0"/>
              <a:t>one </a:t>
            </a:r>
          </a:p>
          <a:p>
            <a:r>
              <a:rPr lang="en-US" altLang="ko-KR" dirty="0" smtClean="0"/>
              <a:t>two </a:t>
            </a:r>
          </a:p>
          <a:p>
            <a:r>
              <a:rPr lang="en-US" altLang="ko-KR" dirty="0" smtClean="0"/>
              <a:t>three</a:t>
            </a:r>
          </a:p>
          <a:p>
            <a:r>
              <a:rPr lang="en-US" altLang="ko-KR" dirty="0" smtClean="0"/>
              <a:t/>
            </a:r>
            <a:br>
              <a:rPr lang="en-US" altLang="ko-KR" dirty="0" smtClean="0"/>
            </a:b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332656" y="5673080"/>
            <a:ext cx="4882852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/>
              <a:t/>
            </a:r>
            <a:br>
              <a:rPr lang="ko-KR" altLang="en-US" dirty="0" smtClean="0"/>
            </a:br>
            <a:r>
              <a:rPr lang="en-US" altLang="ko-KR" dirty="0" smtClean="0"/>
              <a:t>&gt;&gt;&gt; </a:t>
            </a:r>
            <a:r>
              <a:rPr lang="en-US" altLang="ko-KR" dirty="0" err="1" smtClean="0"/>
              <a:t>test_list</a:t>
            </a:r>
            <a:r>
              <a:rPr lang="en-US" altLang="ko-KR" dirty="0" smtClean="0"/>
              <a:t> = ['one', 'two', 'three'] </a:t>
            </a:r>
          </a:p>
          <a:p>
            <a:r>
              <a:rPr lang="en-US" altLang="ko-KR" dirty="0" smtClean="0"/>
              <a:t>&gt;&gt;&gt; </a:t>
            </a:r>
            <a:r>
              <a:rPr lang="en-US" altLang="ko-KR" b="1" dirty="0" smtClean="0"/>
              <a:t>for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i</a:t>
            </a:r>
            <a:r>
              <a:rPr lang="en-US" altLang="ko-KR" dirty="0" smtClean="0"/>
              <a:t> </a:t>
            </a:r>
            <a:r>
              <a:rPr lang="en-US" altLang="ko-KR" b="1" dirty="0" smtClean="0"/>
              <a:t>in</a:t>
            </a:r>
            <a:r>
              <a:rPr lang="en-US" altLang="ko-KR" dirty="0" smtClean="0"/>
              <a:t> range(</a:t>
            </a:r>
            <a:r>
              <a:rPr lang="en-US" altLang="ko-KR" dirty="0" err="1" smtClean="0"/>
              <a:t>len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test_list</a:t>
            </a:r>
            <a:r>
              <a:rPr lang="en-US" altLang="ko-KR" dirty="0" smtClean="0"/>
              <a:t>)): </a:t>
            </a:r>
          </a:p>
          <a:p>
            <a:r>
              <a:rPr lang="en-US" altLang="ko-KR" dirty="0" smtClean="0"/>
              <a:t>...        print(</a:t>
            </a:r>
            <a:r>
              <a:rPr lang="en-US" altLang="ko-KR" dirty="0" err="1" smtClean="0"/>
              <a:t>test_list</a:t>
            </a:r>
            <a:r>
              <a:rPr lang="en-US" altLang="ko-KR" dirty="0" smtClean="0"/>
              <a:t>[</a:t>
            </a:r>
            <a:r>
              <a:rPr lang="en-US" altLang="ko-KR" dirty="0" err="1" smtClean="0"/>
              <a:t>i</a:t>
            </a:r>
            <a:r>
              <a:rPr lang="en-US" altLang="ko-KR" dirty="0" smtClean="0"/>
              <a:t>])</a:t>
            </a:r>
          </a:p>
          <a:p>
            <a:r>
              <a:rPr lang="en-US" altLang="ko-KR" dirty="0" smtClean="0"/>
              <a:t>... </a:t>
            </a:r>
          </a:p>
          <a:p>
            <a:r>
              <a:rPr lang="en-US" altLang="ko-KR" dirty="0" smtClean="0"/>
              <a:t>one </a:t>
            </a:r>
          </a:p>
          <a:p>
            <a:r>
              <a:rPr lang="en-US" altLang="ko-KR" dirty="0" smtClean="0"/>
              <a:t>two </a:t>
            </a:r>
          </a:p>
          <a:p>
            <a:r>
              <a:rPr lang="en-US" altLang="ko-KR" dirty="0" smtClean="0"/>
              <a:t>three</a:t>
            </a:r>
          </a:p>
          <a:p>
            <a:r>
              <a:rPr lang="en-US" altLang="ko-KR" dirty="0" smtClean="0"/>
              <a:t/>
            </a:r>
            <a:br>
              <a:rPr lang="en-US" altLang="ko-KR" dirty="0" smtClean="0"/>
            </a:br>
            <a:endParaRPr lang="ko-KR" altLang="en-US" dirty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EEC44-69E0-410B-9A5E-D8F99EC9F1CC}" type="slidenum">
              <a:rPr lang="ko-KR" altLang="en-US" smtClean="0"/>
              <a:pPr/>
              <a:t>19</a:t>
            </a:fld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파이썬</a:t>
            </a:r>
            <a:r>
              <a:rPr lang="ko-KR" altLang="en-US" dirty="0" smtClean="0"/>
              <a:t> 설치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EEC44-69E0-410B-9A5E-D8F99EC9F1CC}" type="slidenum">
              <a:rPr lang="ko-KR" altLang="en-US" smtClean="0"/>
              <a:pPr/>
              <a:t>2</a:t>
            </a:fld>
            <a:endParaRPr lang="ko-KR" altLang="en-US" dirty="0"/>
          </a:p>
        </p:txBody>
      </p:sp>
      <p:pic>
        <p:nvPicPr>
          <p:cNvPr id="5" name="image22.png"/>
          <p:cNvPicPr/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548680" y="2000672"/>
            <a:ext cx="5734050" cy="3225800"/>
          </a:xfrm>
          <a:prstGeom prst="rect">
            <a:avLst/>
          </a:prstGeom>
          <a:ln/>
        </p:spPr>
      </p:pic>
      <p:sp>
        <p:nvSpPr>
          <p:cNvPr id="6" name="직사각형 5"/>
          <p:cNvSpPr/>
          <p:nvPr/>
        </p:nvSpPr>
        <p:spPr>
          <a:xfrm>
            <a:off x="476672" y="1496616"/>
            <a:ext cx="51125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ko-KR" altLang="ko-KR" dirty="0" smtClean="0">
                <a:hlinkClick r:id="rId3"/>
              </a:rPr>
              <a:t>https://www.python.org/</a:t>
            </a:r>
            <a:r>
              <a:rPr lang="ko-KR" altLang="ko-KR" dirty="0" smtClean="0"/>
              <a:t> 의 주소로 접속한다.</a:t>
            </a:r>
            <a:endParaRPr lang="ko-KR" altLang="ko-KR" dirty="0"/>
          </a:p>
        </p:txBody>
      </p:sp>
      <p:pic>
        <p:nvPicPr>
          <p:cNvPr id="7" name="image24.png"/>
          <p:cNvPicPr/>
          <p:nvPr/>
        </p:nvPicPr>
        <p:blipFill>
          <a:blip r:embed="rId4" cstate="print"/>
          <a:srcRect/>
          <a:stretch>
            <a:fillRect/>
          </a:stretch>
        </p:blipFill>
        <p:spPr>
          <a:xfrm>
            <a:off x="620688" y="6393160"/>
            <a:ext cx="5734050" cy="3225800"/>
          </a:xfrm>
          <a:prstGeom prst="rect">
            <a:avLst/>
          </a:prstGeom>
          <a:ln/>
        </p:spPr>
      </p:pic>
      <p:sp>
        <p:nvSpPr>
          <p:cNvPr id="8" name="직사각형 7"/>
          <p:cNvSpPr/>
          <p:nvPr/>
        </p:nvSpPr>
        <p:spPr>
          <a:xfrm>
            <a:off x="548680" y="5889104"/>
            <a:ext cx="18020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ko-KR" altLang="ko-KR" dirty="0" smtClean="0"/>
              <a:t>Downloads클릭</a:t>
            </a:r>
            <a:endParaRPr lang="ko-KR" altLang="ko-K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함수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260648" y="1064568"/>
            <a:ext cx="3429000" cy="59708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2200" b="1" dirty="0" err="1" smtClean="0"/>
              <a:t>파이썬</a:t>
            </a:r>
            <a:r>
              <a:rPr lang="ko-KR" altLang="en-US" sz="2200" b="1" dirty="0" smtClean="0"/>
              <a:t> 함수의 구조</a:t>
            </a:r>
          </a:p>
          <a:p>
            <a:r>
              <a:rPr lang="ko-KR" altLang="en-US" dirty="0" smtClean="0"/>
              <a:t/>
            </a:r>
            <a:br>
              <a:rPr lang="ko-KR" altLang="en-US" dirty="0" smtClean="0"/>
            </a:br>
            <a:r>
              <a:rPr lang="en-US" altLang="ko-KR" b="1" dirty="0" smtClean="0"/>
              <a:t>def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함수명</a:t>
            </a:r>
            <a:r>
              <a:rPr lang="en-US" altLang="ko-KR" dirty="0" smtClean="0"/>
              <a:t>(</a:t>
            </a:r>
            <a:r>
              <a:rPr lang="ko-KR" altLang="en-US" dirty="0" smtClean="0"/>
              <a:t>매개변수</a:t>
            </a:r>
            <a:r>
              <a:rPr lang="en-US" altLang="ko-KR" dirty="0" smtClean="0"/>
              <a:t>):</a:t>
            </a:r>
            <a:endParaRPr lang="ko-KR" altLang="en-US" dirty="0" smtClean="0"/>
          </a:p>
          <a:p>
            <a:r>
              <a:rPr lang="ko-KR" altLang="en-US" dirty="0" smtClean="0"/>
              <a:t>    </a:t>
            </a:r>
            <a:r>
              <a:rPr lang="en-US" altLang="ko-KR" dirty="0" smtClean="0"/>
              <a:t>&lt;</a:t>
            </a:r>
            <a:r>
              <a:rPr lang="ko-KR" altLang="en-US" dirty="0" smtClean="0"/>
              <a:t>수행할 문장</a:t>
            </a:r>
            <a:r>
              <a:rPr lang="en-US" altLang="ko-KR" dirty="0" smtClean="0"/>
              <a:t>1&gt;</a:t>
            </a:r>
            <a:endParaRPr lang="ko-KR" altLang="en-US" dirty="0" smtClean="0"/>
          </a:p>
          <a:p>
            <a:r>
              <a:rPr lang="ko-KR" altLang="en-US" dirty="0" smtClean="0"/>
              <a:t>    </a:t>
            </a:r>
            <a:r>
              <a:rPr lang="en-US" altLang="ko-KR" dirty="0" smtClean="0"/>
              <a:t>&lt;</a:t>
            </a:r>
            <a:r>
              <a:rPr lang="ko-KR" altLang="en-US" dirty="0" smtClean="0"/>
              <a:t>수행할 문장</a:t>
            </a:r>
            <a:r>
              <a:rPr lang="en-US" altLang="ko-KR" dirty="0" smtClean="0"/>
              <a:t>2&gt;</a:t>
            </a:r>
            <a:endParaRPr lang="ko-KR" altLang="en-US" dirty="0" smtClean="0"/>
          </a:p>
          <a:p>
            <a:r>
              <a:rPr lang="ko-KR" altLang="en-US" dirty="0" smtClean="0"/>
              <a:t>    </a:t>
            </a:r>
            <a:r>
              <a:rPr lang="en-US" altLang="ko-KR" dirty="0" smtClean="0"/>
              <a:t>…</a:t>
            </a:r>
            <a:endParaRPr lang="ko-KR" altLang="en-US" dirty="0" smtClean="0"/>
          </a:p>
          <a:p>
            <a:r>
              <a:rPr lang="ko-KR" altLang="en-US" dirty="0" smtClean="0"/>
              <a:t/>
            </a:r>
            <a:br>
              <a:rPr lang="ko-KR" altLang="en-US" dirty="0" smtClean="0"/>
            </a:br>
            <a:r>
              <a:rPr lang="en-US" altLang="ko-KR" dirty="0" smtClean="0"/>
              <a:t>&gt;&gt;&gt; </a:t>
            </a:r>
            <a:r>
              <a:rPr lang="en-US" altLang="ko-KR" b="1" dirty="0" smtClean="0"/>
              <a:t>def</a:t>
            </a:r>
            <a:r>
              <a:rPr lang="en-US" altLang="ko-KR" dirty="0" smtClean="0"/>
              <a:t> </a:t>
            </a:r>
            <a:r>
              <a:rPr lang="en-US" altLang="ko-KR" b="1" dirty="0" smtClean="0"/>
              <a:t>add</a:t>
            </a:r>
            <a:r>
              <a:rPr lang="en-US" altLang="ko-KR" dirty="0" smtClean="0"/>
              <a:t>(a, b):</a:t>
            </a:r>
          </a:p>
          <a:p>
            <a:r>
              <a:rPr lang="en-US" altLang="ko-KR" dirty="0" smtClean="0"/>
              <a:t>...   </a:t>
            </a:r>
            <a:r>
              <a:rPr lang="en-US" altLang="ko-KR" dirty="0" smtClean="0"/>
              <a:t>     </a:t>
            </a:r>
            <a:r>
              <a:rPr lang="en-US" altLang="ko-KR" b="1" dirty="0" smtClean="0"/>
              <a:t>return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a+b</a:t>
            </a:r>
            <a:endParaRPr lang="en-US" altLang="ko-KR" dirty="0" smtClean="0"/>
          </a:p>
          <a:p>
            <a:r>
              <a:rPr lang="en-US" altLang="ko-KR" dirty="0" smtClean="0"/>
              <a:t>...</a:t>
            </a:r>
          </a:p>
          <a:p>
            <a:r>
              <a:rPr lang="en-US" altLang="ko-KR" dirty="0" smtClean="0"/>
              <a:t>&gt;&gt;&gt;</a:t>
            </a:r>
          </a:p>
          <a:p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&gt;&gt;&gt; a = 3</a:t>
            </a:r>
          </a:p>
          <a:p>
            <a:r>
              <a:rPr lang="en-US" altLang="ko-KR" dirty="0" smtClean="0"/>
              <a:t>&gt;&gt;&gt; b = 4</a:t>
            </a:r>
          </a:p>
          <a:p>
            <a:r>
              <a:rPr lang="en-US" altLang="ko-KR" dirty="0" smtClean="0"/>
              <a:t>&gt;&gt;&gt; c = add(a, b)</a:t>
            </a:r>
          </a:p>
          <a:p>
            <a:r>
              <a:rPr lang="en-US" altLang="ko-KR" dirty="0" smtClean="0"/>
              <a:t>&gt;&gt;&gt; print(c)</a:t>
            </a:r>
          </a:p>
          <a:p>
            <a:r>
              <a:rPr lang="en-US" altLang="ko-KR" dirty="0" smtClean="0"/>
              <a:t>7</a:t>
            </a:r>
          </a:p>
          <a:p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3140968" y="3512840"/>
            <a:ext cx="3429000" cy="535531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 smtClean="0"/>
              <a:t>&gt;&gt;&gt; </a:t>
            </a:r>
            <a:r>
              <a:rPr lang="en-US" altLang="ko-KR" b="1" dirty="0" smtClean="0"/>
              <a:t>def</a:t>
            </a:r>
            <a:r>
              <a:rPr lang="en-US" altLang="ko-KR" dirty="0" smtClean="0"/>
              <a:t> </a:t>
            </a:r>
            <a:r>
              <a:rPr lang="en-US" altLang="ko-KR" b="1" dirty="0" smtClean="0"/>
              <a:t>say</a:t>
            </a:r>
            <a:r>
              <a:rPr lang="en-US" altLang="ko-KR" dirty="0" smtClean="0"/>
              <a:t>(): </a:t>
            </a:r>
          </a:p>
          <a:p>
            <a:r>
              <a:rPr lang="en-US" altLang="ko-KR" dirty="0" smtClean="0"/>
              <a:t>...   </a:t>
            </a:r>
            <a:r>
              <a:rPr lang="en-US" altLang="ko-KR" dirty="0" smtClean="0"/>
              <a:t>     </a:t>
            </a:r>
            <a:r>
              <a:rPr lang="en-US" altLang="ko-KR" b="1" dirty="0" smtClean="0"/>
              <a:t>return</a:t>
            </a:r>
            <a:r>
              <a:rPr lang="en-US" altLang="ko-KR" dirty="0" smtClean="0"/>
              <a:t> 'Hi' </a:t>
            </a:r>
          </a:p>
          <a:p>
            <a:r>
              <a:rPr lang="en-US" altLang="ko-KR" dirty="0" smtClean="0"/>
              <a:t>... </a:t>
            </a:r>
          </a:p>
          <a:p>
            <a:r>
              <a:rPr lang="en-US" altLang="ko-KR" dirty="0" smtClean="0"/>
              <a:t>&gt;&gt;&gt;</a:t>
            </a:r>
          </a:p>
          <a:p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&gt;&gt;&gt; a = say()</a:t>
            </a:r>
          </a:p>
          <a:p>
            <a:r>
              <a:rPr lang="en-US" altLang="ko-KR" dirty="0" smtClean="0"/>
              <a:t>&gt;&gt;&gt; print(a)</a:t>
            </a:r>
          </a:p>
          <a:p>
            <a:r>
              <a:rPr lang="en-US" altLang="ko-KR" dirty="0" smtClean="0"/>
              <a:t>Hi</a:t>
            </a:r>
          </a:p>
          <a:p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&gt;&gt;&gt; a = say()</a:t>
            </a:r>
          </a:p>
          <a:p>
            <a:r>
              <a:rPr lang="en-US" altLang="ko-KR" dirty="0" smtClean="0"/>
              <a:t>&gt;&gt;&gt; print(a)</a:t>
            </a:r>
          </a:p>
          <a:p>
            <a:r>
              <a:rPr lang="en-US" altLang="ko-KR" dirty="0" smtClean="0"/>
              <a:t>Hi</a:t>
            </a:r>
          </a:p>
          <a:p>
            <a:r>
              <a:rPr lang="en-US" altLang="ko-KR" dirty="0" smtClean="0"/>
              <a:t>&gt;&gt;&gt; say()</a:t>
            </a:r>
          </a:p>
          <a:p>
            <a:r>
              <a:rPr lang="en-US" altLang="ko-KR" dirty="0" smtClean="0"/>
              <a:t>Hi</a:t>
            </a:r>
          </a:p>
          <a:p>
            <a:r>
              <a:rPr lang="en-US" altLang="ko-KR" dirty="0" smtClean="0"/>
              <a:t/>
            </a:r>
            <a:br>
              <a:rPr lang="en-US" altLang="ko-KR" dirty="0" smtClean="0"/>
            </a:br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EEC44-69E0-410B-9A5E-D8F99EC9F1CC}" type="slidenum">
              <a:rPr lang="ko-KR" altLang="en-US" smtClean="0"/>
              <a:pPr/>
              <a:t>20</a:t>
            </a:fld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입출력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404664" y="1568624"/>
            <a:ext cx="6048672" cy="63094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200" b="1" dirty="0" smtClean="0"/>
              <a:t>input</a:t>
            </a:r>
            <a:r>
              <a:rPr lang="ko-KR" altLang="en-US" sz="2200" b="1" dirty="0" smtClean="0"/>
              <a:t>의 사용</a:t>
            </a:r>
            <a:endParaRPr lang="en-US" altLang="ko-KR" sz="2200" b="1" dirty="0" smtClean="0"/>
          </a:p>
          <a:p>
            <a:endParaRPr lang="ko-KR" altLang="en-US" sz="2200" b="1" dirty="0" smtClean="0"/>
          </a:p>
          <a:p>
            <a:r>
              <a:rPr lang="en-US" altLang="ko-KR" dirty="0" smtClean="0"/>
              <a:t>&gt;&gt;&gt; a = input()</a:t>
            </a:r>
          </a:p>
          <a:p>
            <a:r>
              <a:rPr lang="en-US" altLang="ko-KR" dirty="0" smtClean="0"/>
              <a:t>Life </a:t>
            </a:r>
            <a:r>
              <a:rPr lang="en-US" altLang="ko-KR" b="1" dirty="0" smtClean="0"/>
              <a:t>is</a:t>
            </a:r>
            <a:r>
              <a:rPr lang="en-US" altLang="ko-KR" dirty="0" smtClean="0"/>
              <a:t> too short, you need python</a:t>
            </a:r>
          </a:p>
          <a:p>
            <a:r>
              <a:rPr lang="en-US" altLang="ko-KR" dirty="0" smtClean="0"/>
              <a:t>&gt;&gt;&gt; a</a:t>
            </a:r>
          </a:p>
          <a:p>
            <a:r>
              <a:rPr lang="en-US" altLang="ko-KR" dirty="0" smtClean="0"/>
              <a:t>'Life is too short, you need python'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&gt;&gt;&gt; number = input</a:t>
            </a:r>
            <a:r>
              <a:rPr lang="en-US" altLang="ko-KR" dirty="0" smtClean="0"/>
              <a:t>(“Hello sir. Give me number : ")</a:t>
            </a:r>
            <a:endParaRPr lang="ko-KR" altLang="en-US" dirty="0" smtClean="0"/>
          </a:p>
          <a:p>
            <a:r>
              <a:rPr lang="en-US" altLang="ko-KR" dirty="0" smtClean="0"/>
              <a:t>Hello sir. Give me number : 3</a:t>
            </a:r>
            <a:endParaRPr lang="ko-KR" altLang="en-US" dirty="0" smtClean="0"/>
          </a:p>
          <a:p>
            <a:r>
              <a:rPr lang="en-US" altLang="ko-KR" dirty="0" smtClean="0"/>
              <a:t>&gt;&gt;&gt; print(number)</a:t>
            </a:r>
          </a:p>
          <a:p>
            <a:r>
              <a:rPr lang="en-US" altLang="ko-KR" dirty="0" smtClean="0"/>
              <a:t>‘3’</a:t>
            </a:r>
          </a:p>
          <a:p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&gt;&gt;&gt; number = input</a:t>
            </a:r>
            <a:r>
              <a:rPr lang="en-US" altLang="ko-KR" dirty="0" smtClean="0"/>
              <a:t>(" Hello sir. Give me number : ")</a:t>
            </a:r>
            <a:endParaRPr lang="ko-KR" altLang="en-US" dirty="0" smtClean="0"/>
          </a:p>
          <a:p>
            <a:r>
              <a:rPr lang="en-US" altLang="ko-KR" dirty="0" smtClean="0"/>
              <a:t>Hello sir. Give me number : 3</a:t>
            </a:r>
            <a:endParaRPr lang="ko-KR" altLang="en-US" dirty="0" smtClean="0"/>
          </a:p>
          <a:p>
            <a:r>
              <a:rPr lang="en-US" altLang="ko-KR" dirty="0" smtClean="0"/>
              <a:t>&gt;&gt;&gt; print(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(number))</a:t>
            </a:r>
          </a:p>
          <a:p>
            <a:r>
              <a:rPr lang="en-US" altLang="ko-KR" dirty="0" smtClean="0"/>
              <a:t>3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/>
            </a:r>
            <a:br>
              <a:rPr lang="en-US" altLang="ko-KR" dirty="0" smtClean="0"/>
            </a:b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EEC44-69E0-410B-9A5E-D8F99EC9F1CC}" type="slidenum">
              <a:rPr lang="ko-KR" altLang="en-US" smtClean="0"/>
              <a:pPr/>
              <a:t>21</a:t>
            </a:fld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문자열 출력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908720" y="2000672"/>
            <a:ext cx="3429000" cy="507831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 smtClean="0"/>
              <a:t/>
            </a:r>
            <a:br>
              <a:rPr lang="ko-KR" altLang="en-US" dirty="0" smtClean="0"/>
            </a:br>
            <a:r>
              <a:rPr lang="en-US" altLang="ko-KR" dirty="0" smtClean="0"/>
              <a:t>1</a:t>
            </a:r>
            <a:endParaRPr lang="ko-KR" altLang="en-US" dirty="0" smtClean="0"/>
          </a:p>
          <a:p>
            <a:r>
              <a:rPr lang="en-US" altLang="ko-KR" dirty="0" smtClean="0"/>
              <a:t>from </a:t>
            </a:r>
            <a:r>
              <a:rPr lang="en-US" altLang="ko-KR" dirty="0" err="1" smtClean="0"/>
              <a:t>microbit</a:t>
            </a:r>
            <a:r>
              <a:rPr lang="en-US" altLang="ko-KR" dirty="0" smtClean="0"/>
              <a:t> import *</a:t>
            </a:r>
          </a:p>
          <a:p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err="1" smtClean="0"/>
              <a:t>display.scroll</a:t>
            </a:r>
            <a:r>
              <a:rPr lang="en-US" altLang="ko-KR" dirty="0" smtClean="0"/>
              <a:t>('Hello, World!')</a:t>
            </a:r>
          </a:p>
          <a:p>
            <a:r>
              <a:rPr lang="en-US" altLang="ko-KR" dirty="0" smtClean="0"/>
              <a:t>sleep(2000)</a:t>
            </a:r>
          </a:p>
          <a:p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2</a:t>
            </a:r>
          </a:p>
          <a:p>
            <a:r>
              <a:rPr lang="en-US" altLang="ko-KR" dirty="0" smtClean="0"/>
              <a:t>from </a:t>
            </a:r>
            <a:r>
              <a:rPr lang="en-US" altLang="ko-KR" dirty="0" err="1" smtClean="0"/>
              <a:t>microbit</a:t>
            </a:r>
            <a:r>
              <a:rPr lang="en-US" altLang="ko-KR" dirty="0" smtClean="0"/>
              <a:t> import *</a:t>
            </a:r>
          </a:p>
          <a:p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err="1" smtClean="0"/>
              <a:t>display.scroll</a:t>
            </a:r>
            <a:r>
              <a:rPr lang="en-US" altLang="ko-KR" dirty="0" smtClean="0"/>
              <a:t>('H')</a:t>
            </a:r>
          </a:p>
          <a:p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아래와 같이 큰 화면에 코딩 후 </a:t>
            </a:r>
            <a:r>
              <a:rPr lang="en-US" altLang="ko-KR" dirty="0" smtClean="0"/>
              <a:t>flash</a:t>
            </a:r>
            <a:r>
              <a:rPr lang="ko-KR" altLang="en-US" dirty="0" smtClean="0"/>
              <a:t>버튼 클릭</a:t>
            </a:r>
            <a:endParaRPr lang="en-US" altLang="ko-KR" dirty="0" smtClean="0"/>
          </a:p>
          <a:p>
            <a:r>
              <a:rPr lang="en-US" altLang="ko-KR" dirty="0" smtClean="0"/>
              <a:t/>
            </a:r>
            <a:br>
              <a:rPr lang="en-US" altLang="ko-KR" dirty="0" smtClean="0"/>
            </a:b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908720" y="1280592"/>
            <a:ext cx="5688632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200" dirty="0" smtClean="0"/>
              <a:t>from </a:t>
            </a:r>
            <a:r>
              <a:rPr lang="ko-KR" altLang="en-US" sz="2200" dirty="0" smtClean="0"/>
              <a:t>모듈이름 </a:t>
            </a:r>
            <a:r>
              <a:rPr lang="en-US" altLang="ko-KR" sz="2200" dirty="0" smtClean="0"/>
              <a:t>import </a:t>
            </a:r>
            <a:r>
              <a:rPr lang="ko-KR" altLang="en-US" sz="2200" dirty="0" smtClean="0"/>
              <a:t>모듈함수</a:t>
            </a:r>
            <a:endParaRPr lang="ko-KR" altLang="en-US" sz="2200" dirty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EEC44-69E0-410B-9A5E-D8F99EC9F1CC}" type="slidenum">
              <a:rPr lang="ko-KR" altLang="en-US" smtClean="0"/>
              <a:pPr/>
              <a:t>22</a:t>
            </a:fld>
            <a:endParaRPr lang="ko-KR" altLang="en-US" dirty="0"/>
          </a:p>
        </p:txBody>
      </p:sp>
      <p:pic>
        <p:nvPicPr>
          <p:cNvPr id="7" name="그림 6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8680" y="6679361"/>
            <a:ext cx="5733415" cy="32266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-24" y="-35"/>
            <a:ext cx="5949304" cy="1006085"/>
          </a:xfrm>
        </p:spPr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문자열 출력</a:t>
            </a:r>
            <a:r>
              <a:rPr lang="en-US" altLang="ko-KR" dirty="0" smtClean="0"/>
              <a:t>-</a:t>
            </a:r>
            <a:r>
              <a:rPr lang="ko-KR" altLang="en-US" dirty="0" err="1" smtClean="0"/>
              <a:t>반복문</a:t>
            </a:r>
            <a:r>
              <a:rPr lang="ko-KR" altLang="en-US" dirty="0" smtClean="0"/>
              <a:t> 사용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260648" y="1424608"/>
            <a:ext cx="3429000" cy="714041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2200" dirty="0" smtClean="0"/>
              <a:t>1</a:t>
            </a:r>
            <a:endParaRPr lang="ko-KR" altLang="en-US" sz="2200" dirty="0" smtClean="0"/>
          </a:p>
          <a:p>
            <a:r>
              <a:rPr lang="en-US" altLang="ko-KR" dirty="0" smtClean="0"/>
              <a:t>from </a:t>
            </a:r>
            <a:r>
              <a:rPr lang="en-US" altLang="ko-KR" dirty="0" err="1" smtClean="0"/>
              <a:t>microbit</a:t>
            </a:r>
            <a:r>
              <a:rPr lang="en-US" altLang="ko-KR" dirty="0" smtClean="0"/>
              <a:t> import *</a:t>
            </a:r>
          </a:p>
          <a:p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while 1:</a:t>
            </a:r>
          </a:p>
          <a:p>
            <a:r>
              <a:rPr lang="en-US" altLang="ko-KR" dirty="0" smtClean="0"/>
              <a:t>    </a:t>
            </a:r>
            <a:r>
              <a:rPr lang="en-US" altLang="ko-KR" dirty="0" err="1" smtClean="0"/>
              <a:t>display.scroll</a:t>
            </a:r>
            <a:r>
              <a:rPr lang="en-US" altLang="ko-KR" dirty="0" smtClean="0"/>
              <a:t>('Hello, World!')</a:t>
            </a:r>
          </a:p>
          <a:p>
            <a:r>
              <a:rPr lang="en-US" altLang="ko-KR" dirty="0" smtClean="0"/>
              <a:t>    sleep(2000)</a:t>
            </a:r>
          </a:p>
          <a:p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sz="2200" dirty="0" smtClean="0"/>
              <a:t>2</a:t>
            </a:r>
          </a:p>
          <a:p>
            <a:r>
              <a:rPr lang="en-US" altLang="ko-KR" dirty="0" smtClean="0"/>
              <a:t>from </a:t>
            </a:r>
            <a:r>
              <a:rPr lang="en-US" altLang="ko-KR" dirty="0" err="1" smtClean="0"/>
              <a:t>microbit</a:t>
            </a:r>
            <a:r>
              <a:rPr lang="en-US" altLang="ko-KR" dirty="0" smtClean="0"/>
              <a:t> import *</a:t>
            </a:r>
          </a:p>
          <a:p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for </a:t>
            </a:r>
            <a:r>
              <a:rPr lang="en-US" altLang="ko-KR" dirty="0" err="1" smtClean="0"/>
              <a:t>i</a:t>
            </a:r>
            <a:r>
              <a:rPr lang="en-US" altLang="ko-KR" dirty="0" smtClean="0"/>
              <a:t> in range(10):</a:t>
            </a:r>
          </a:p>
          <a:p>
            <a:r>
              <a:rPr lang="en-US" altLang="ko-KR" dirty="0" smtClean="0"/>
              <a:t>    </a:t>
            </a:r>
            <a:r>
              <a:rPr lang="en-US" altLang="ko-KR" dirty="0" err="1" smtClean="0"/>
              <a:t>display.scroll</a:t>
            </a:r>
            <a:r>
              <a:rPr lang="en-US" altLang="ko-KR" dirty="0" smtClean="0"/>
              <a:t>('He')</a:t>
            </a:r>
          </a:p>
          <a:p>
            <a:r>
              <a:rPr lang="en-US" altLang="ko-KR" dirty="0" smtClean="0"/>
              <a:t>    sleep(2000)</a:t>
            </a:r>
          </a:p>
          <a:p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sz="2200" dirty="0" smtClean="0"/>
              <a:t>3</a:t>
            </a:r>
          </a:p>
          <a:p>
            <a:r>
              <a:rPr lang="en-US" altLang="ko-KR" dirty="0" smtClean="0"/>
              <a:t>from </a:t>
            </a:r>
            <a:r>
              <a:rPr lang="en-US" altLang="ko-KR" dirty="0" err="1" smtClean="0"/>
              <a:t>microbit</a:t>
            </a:r>
            <a:r>
              <a:rPr lang="en-US" altLang="ko-KR" dirty="0" smtClean="0"/>
              <a:t> import *</a:t>
            </a:r>
          </a:p>
          <a:p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a=3</a:t>
            </a:r>
          </a:p>
          <a:p>
            <a:r>
              <a:rPr lang="en-US" altLang="ko-KR" dirty="0" smtClean="0"/>
              <a:t>for </a:t>
            </a:r>
            <a:r>
              <a:rPr lang="en-US" altLang="ko-KR" dirty="0" err="1" smtClean="0"/>
              <a:t>i</a:t>
            </a:r>
            <a:r>
              <a:rPr lang="en-US" altLang="ko-KR" dirty="0" smtClean="0"/>
              <a:t> in range(a):</a:t>
            </a:r>
          </a:p>
          <a:p>
            <a:r>
              <a:rPr lang="en-US" altLang="ko-KR" dirty="0" smtClean="0"/>
              <a:t>    </a:t>
            </a:r>
            <a:r>
              <a:rPr lang="en-US" altLang="ko-KR" dirty="0" err="1" smtClean="0"/>
              <a:t>display.scroll</a:t>
            </a:r>
            <a:r>
              <a:rPr lang="en-US" altLang="ko-KR" dirty="0" smtClean="0"/>
              <a:t>('He')</a:t>
            </a:r>
          </a:p>
          <a:p>
            <a:r>
              <a:rPr lang="en-US" altLang="ko-KR" dirty="0" smtClean="0"/>
              <a:t>    sleep(2000)</a:t>
            </a:r>
          </a:p>
          <a:p>
            <a:r>
              <a:rPr lang="en-US" altLang="ko-KR" dirty="0" smtClean="0"/>
              <a:t/>
            </a:r>
            <a:br>
              <a:rPr lang="en-US" altLang="ko-KR" dirty="0" smtClean="0"/>
            </a:b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3068960" y="4232920"/>
            <a:ext cx="3429000" cy="547842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2200" dirty="0" smtClean="0"/>
              <a:t>4</a:t>
            </a:r>
          </a:p>
          <a:p>
            <a:r>
              <a:rPr lang="en-US" altLang="ko-KR" dirty="0" smtClean="0"/>
              <a:t>from </a:t>
            </a:r>
            <a:r>
              <a:rPr lang="en-US" altLang="ko-KR" dirty="0" err="1" smtClean="0"/>
              <a:t>microbit</a:t>
            </a:r>
            <a:r>
              <a:rPr lang="en-US" altLang="ko-KR" dirty="0" smtClean="0"/>
              <a:t> import *</a:t>
            </a:r>
          </a:p>
          <a:p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a='</a:t>
            </a:r>
            <a:r>
              <a:rPr lang="en-US" altLang="ko-KR" dirty="0" err="1" smtClean="0"/>
              <a:t>abc</a:t>
            </a:r>
            <a:r>
              <a:rPr lang="en-US" altLang="ko-KR" dirty="0" smtClean="0"/>
              <a:t>'</a:t>
            </a:r>
          </a:p>
          <a:p>
            <a:r>
              <a:rPr lang="en-US" altLang="ko-KR" dirty="0" smtClean="0"/>
              <a:t>for </a:t>
            </a:r>
            <a:r>
              <a:rPr lang="en-US" altLang="ko-KR" dirty="0" err="1" smtClean="0"/>
              <a:t>i</a:t>
            </a:r>
            <a:r>
              <a:rPr lang="en-US" altLang="ko-KR" dirty="0" smtClean="0"/>
              <a:t> in a:</a:t>
            </a:r>
          </a:p>
          <a:p>
            <a:r>
              <a:rPr lang="en-US" altLang="ko-KR" dirty="0" smtClean="0"/>
              <a:t>    </a:t>
            </a:r>
            <a:r>
              <a:rPr lang="en-US" altLang="ko-KR" dirty="0" err="1" smtClean="0"/>
              <a:t>display.scroll</a:t>
            </a:r>
            <a:r>
              <a:rPr lang="en-US" altLang="ko-KR" dirty="0" smtClean="0"/>
              <a:t>('He')</a:t>
            </a:r>
          </a:p>
          <a:p>
            <a:r>
              <a:rPr lang="en-US" altLang="ko-KR" dirty="0" smtClean="0"/>
              <a:t>    sleep(2000)</a:t>
            </a:r>
          </a:p>
          <a:p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sz="2200" dirty="0" smtClean="0"/>
              <a:t>5 </a:t>
            </a:r>
          </a:p>
          <a:p>
            <a:r>
              <a:rPr lang="en-US" altLang="ko-KR" dirty="0" smtClean="0"/>
              <a:t>from </a:t>
            </a:r>
            <a:r>
              <a:rPr lang="en-US" altLang="ko-KR" dirty="0" err="1" smtClean="0"/>
              <a:t>microbit</a:t>
            </a:r>
            <a:r>
              <a:rPr lang="en-US" altLang="ko-KR" dirty="0" smtClean="0"/>
              <a:t> import *</a:t>
            </a:r>
          </a:p>
          <a:p>
            <a:r>
              <a:rPr lang="en-US" altLang="ko-KR" dirty="0" smtClean="0"/>
              <a:t>def say():</a:t>
            </a:r>
          </a:p>
          <a:p>
            <a:r>
              <a:rPr lang="en-US" altLang="ko-KR" dirty="0" smtClean="0"/>
              <a:t>    </a:t>
            </a:r>
            <a:r>
              <a:rPr lang="en-US" altLang="ko-KR" dirty="0" err="1" smtClean="0"/>
              <a:t>display.scroll</a:t>
            </a:r>
            <a:r>
              <a:rPr lang="en-US" altLang="ko-KR" dirty="0" smtClean="0"/>
              <a:t>("Hi")</a:t>
            </a:r>
          </a:p>
          <a:p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while 1:</a:t>
            </a:r>
          </a:p>
          <a:p>
            <a:r>
              <a:rPr lang="en-US" altLang="ko-KR" dirty="0" smtClean="0"/>
              <a:t>    say()</a:t>
            </a:r>
          </a:p>
          <a:p>
            <a:r>
              <a:rPr lang="en-US" altLang="ko-KR" dirty="0" smtClean="0"/>
              <a:t>    sleep(1000)</a:t>
            </a:r>
          </a:p>
          <a:p>
            <a:r>
              <a:rPr lang="en-US" altLang="ko-KR" dirty="0" smtClean="0"/>
              <a:t/>
            </a:r>
            <a:br>
              <a:rPr lang="en-US" altLang="ko-KR" dirty="0" smtClean="0"/>
            </a:br>
            <a:endParaRPr lang="ko-KR" altLang="en-US" dirty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EEC44-69E0-410B-9A5E-D8F99EC9F1CC}" type="slidenum">
              <a:rPr lang="ko-KR" altLang="en-US" smtClean="0"/>
              <a:pPr/>
              <a:t>23</a:t>
            </a:fld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문자열 출력</a:t>
            </a:r>
            <a:r>
              <a:rPr lang="en-US" altLang="ko-KR" dirty="0" smtClean="0"/>
              <a:t>-</a:t>
            </a:r>
            <a:r>
              <a:rPr lang="ko-KR" altLang="en-US" dirty="0" smtClean="0"/>
              <a:t>한글 사용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764704" y="1712640"/>
            <a:ext cx="3429000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ko-KR" altLang="en-US" dirty="0" smtClean="0"/>
          </a:p>
          <a:p>
            <a:r>
              <a:rPr lang="en-US" altLang="ko-KR" dirty="0" smtClean="0"/>
              <a:t>from </a:t>
            </a:r>
            <a:r>
              <a:rPr lang="en-US" altLang="ko-KR" dirty="0" err="1" smtClean="0"/>
              <a:t>microbit</a:t>
            </a:r>
            <a:r>
              <a:rPr lang="en-US" altLang="ko-KR" dirty="0" smtClean="0"/>
              <a:t> import *</a:t>
            </a:r>
          </a:p>
          <a:p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while True:</a:t>
            </a:r>
          </a:p>
          <a:p>
            <a:r>
              <a:rPr lang="en-US" altLang="ko-KR" dirty="0" smtClean="0"/>
              <a:t>    </a:t>
            </a:r>
            <a:r>
              <a:rPr lang="en-US" altLang="ko-KR" dirty="0" err="1" smtClean="0"/>
              <a:t>display.scroll</a:t>
            </a:r>
            <a:r>
              <a:rPr lang="en-US" altLang="ko-KR" dirty="0" smtClean="0"/>
              <a:t>('</a:t>
            </a:r>
            <a:r>
              <a:rPr lang="ko-KR" altLang="en-US" dirty="0" smtClean="0"/>
              <a:t>한글은 되니</a:t>
            </a:r>
            <a:r>
              <a:rPr lang="en-US" altLang="ko-KR" dirty="0" smtClean="0"/>
              <a:t>?’')</a:t>
            </a:r>
            <a:endParaRPr lang="ko-KR" altLang="en-US" dirty="0" smtClean="0"/>
          </a:p>
          <a:p>
            <a:r>
              <a:rPr lang="ko-KR" altLang="en-US" dirty="0" smtClean="0"/>
              <a:t>    </a:t>
            </a:r>
            <a:r>
              <a:rPr lang="en-US" altLang="ko-KR" dirty="0" smtClean="0"/>
              <a:t>sleep(2000)</a:t>
            </a:r>
          </a:p>
          <a:p>
            <a:r>
              <a:rPr lang="en-US" altLang="ko-KR" dirty="0" smtClean="0"/>
              <a:t/>
            </a:r>
            <a:br>
              <a:rPr lang="en-US" altLang="ko-KR" dirty="0" smtClean="0"/>
            </a:b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EEC44-69E0-410B-9A5E-D8F99EC9F1CC}" type="slidenum">
              <a:rPr lang="ko-KR" altLang="en-US" smtClean="0"/>
              <a:pPr/>
              <a:t>24</a:t>
            </a:fld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4. </a:t>
            </a:r>
            <a:r>
              <a:rPr lang="ko-KR" altLang="en-US" dirty="0" smtClean="0"/>
              <a:t>이미지 출력</a:t>
            </a:r>
            <a:r>
              <a:rPr lang="en-US" altLang="ko-KR" dirty="0" smtClean="0"/>
              <a:t>-</a:t>
            </a:r>
            <a:r>
              <a:rPr lang="ko-KR" altLang="en-US" dirty="0" smtClean="0"/>
              <a:t>속도 확인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980728" y="1568624"/>
            <a:ext cx="4608512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ko-KR" altLang="en-US" dirty="0" smtClean="0"/>
          </a:p>
          <a:p>
            <a:r>
              <a:rPr lang="en-US" altLang="ko-KR" dirty="0" smtClean="0"/>
              <a:t>from </a:t>
            </a:r>
            <a:r>
              <a:rPr lang="en-US" altLang="ko-KR" dirty="0" err="1" smtClean="0"/>
              <a:t>microbit</a:t>
            </a:r>
            <a:r>
              <a:rPr lang="en-US" altLang="ko-KR" dirty="0" smtClean="0"/>
              <a:t> import *</a:t>
            </a:r>
          </a:p>
          <a:p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while True:</a:t>
            </a:r>
          </a:p>
          <a:p>
            <a:r>
              <a:rPr lang="en-US" altLang="ko-KR" dirty="0" smtClean="0"/>
              <a:t>    </a:t>
            </a:r>
            <a:r>
              <a:rPr lang="en-US" altLang="ko-KR" dirty="0" err="1" smtClean="0"/>
              <a:t>display.show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Image.HAPPY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    </a:t>
            </a:r>
            <a:r>
              <a:rPr lang="en-US" altLang="ko-KR" dirty="0" err="1" smtClean="0"/>
              <a:t>display.show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Image.HEART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    </a:t>
            </a:r>
            <a:r>
              <a:rPr lang="en-US" altLang="ko-KR" dirty="0" err="1" smtClean="0"/>
              <a:t>display.show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Image.HEART_SMALL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    </a:t>
            </a:r>
            <a:r>
              <a:rPr lang="en-US" altLang="ko-KR" dirty="0" err="1" smtClean="0"/>
              <a:t>display.show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Image.SMILE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    </a:t>
            </a:r>
            <a:r>
              <a:rPr lang="en-US" altLang="ko-KR" dirty="0" err="1" smtClean="0"/>
              <a:t>display.show</a:t>
            </a:r>
            <a:r>
              <a:rPr lang="en-US" altLang="ko-KR" dirty="0" smtClean="0"/>
              <a:t>(Image.SAD)</a:t>
            </a:r>
          </a:p>
          <a:p>
            <a:r>
              <a:rPr lang="en-US" altLang="ko-KR" dirty="0" smtClean="0"/>
              <a:t>    </a:t>
            </a:r>
            <a:r>
              <a:rPr lang="en-US" altLang="ko-KR" dirty="0" err="1" smtClean="0"/>
              <a:t>display.show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Image.CONFUSED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    </a:t>
            </a:r>
            <a:r>
              <a:rPr lang="en-US" altLang="ko-KR" dirty="0" err="1" smtClean="0"/>
              <a:t>display.show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Image.ANGRY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    </a:t>
            </a:r>
            <a:r>
              <a:rPr lang="en-US" altLang="ko-KR" dirty="0" err="1" smtClean="0"/>
              <a:t>display.show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Image.ASLEEP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    </a:t>
            </a:r>
            <a:r>
              <a:rPr lang="en-US" altLang="ko-KR" dirty="0" err="1" smtClean="0"/>
              <a:t>display.show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Image.SURPRISED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    </a:t>
            </a:r>
            <a:r>
              <a:rPr lang="en-US" altLang="ko-KR" dirty="0" err="1" smtClean="0"/>
              <a:t>display.show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Image.SILLY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    </a:t>
            </a:r>
            <a:r>
              <a:rPr lang="en-US" altLang="ko-KR" dirty="0" err="1" smtClean="0"/>
              <a:t>display.show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Image.FABULOUS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/>
            </a:r>
            <a:br>
              <a:rPr lang="en-US" altLang="ko-KR" dirty="0" smtClean="0"/>
            </a:b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EEC44-69E0-410B-9A5E-D8F99EC9F1CC}" type="slidenum">
              <a:rPr lang="ko-KR" altLang="en-US" smtClean="0"/>
              <a:pPr/>
              <a:t>25</a:t>
            </a:fld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5. </a:t>
            </a:r>
            <a:r>
              <a:rPr lang="ko-KR" altLang="en-US" dirty="0" smtClean="0"/>
              <a:t>이미지 출력</a:t>
            </a:r>
            <a:r>
              <a:rPr lang="en-US" altLang="ko-KR" dirty="0" smtClean="0"/>
              <a:t>-</a:t>
            </a:r>
            <a:r>
              <a:rPr lang="ko-KR" altLang="en-US" dirty="0" smtClean="0"/>
              <a:t>속도 확인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332656" y="1208584"/>
            <a:ext cx="5458916" cy="81253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ko-KR" altLang="en-US" dirty="0" smtClean="0"/>
          </a:p>
          <a:p>
            <a:r>
              <a:rPr lang="en-US" altLang="ko-KR" dirty="0" smtClean="0"/>
              <a:t>from </a:t>
            </a:r>
            <a:r>
              <a:rPr lang="en-US" altLang="ko-KR" dirty="0" err="1" smtClean="0"/>
              <a:t>microbit</a:t>
            </a:r>
            <a:r>
              <a:rPr lang="en-US" altLang="ko-KR" dirty="0" smtClean="0"/>
              <a:t> import *</a:t>
            </a:r>
          </a:p>
          <a:p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while True:</a:t>
            </a:r>
          </a:p>
          <a:p>
            <a:r>
              <a:rPr lang="en-US" altLang="ko-KR" dirty="0" smtClean="0"/>
              <a:t>    </a:t>
            </a:r>
            <a:r>
              <a:rPr lang="en-US" altLang="ko-KR" dirty="0" err="1" smtClean="0"/>
              <a:t>display.show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Image.HAPPY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    sleep(1)</a:t>
            </a:r>
          </a:p>
          <a:p>
            <a:r>
              <a:rPr lang="en-US" altLang="ko-KR" dirty="0" smtClean="0"/>
              <a:t>    </a:t>
            </a:r>
            <a:r>
              <a:rPr lang="en-US" altLang="ko-KR" dirty="0" err="1" smtClean="0"/>
              <a:t>display.show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Image.HEART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    sleep(1)</a:t>
            </a:r>
          </a:p>
          <a:p>
            <a:r>
              <a:rPr lang="en-US" altLang="ko-KR" dirty="0" smtClean="0"/>
              <a:t>    </a:t>
            </a:r>
            <a:r>
              <a:rPr lang="en-US" altLang="ko-KR" dirty="0" err="1" smtClean="0"/>
              <a:t>display.show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Image.HEART_SMALL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    sleep(1)</a:t>
            </a:r>
          </a:p>
          <a:p>
            <a:r>
              <a:rPr lang="en-US" altLang="ko-KR" dirty="0" smtClean="0"/>
              <a:t>    </a:t>
            </a:r>
            <a:r>
              <a:rPr lang="en-US" altLang="ko-KR" dirty="0" err="1" smtClean="0"/>
              <a:t>display.show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Image.SMILE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    sleep(1)</a:t>
            </a:r>
          </a:p>
          <a:p>
            <a:r>
              <a:rPr lang="en-US" altLang="ko-KR" dirty="0" smtClean="0"/>
              <a:t>    </a:t>
            </a:r>
            <a:r>
              <a:rPr lang="en-US" altLang="ko-KR" dirty="0" err="1" smtClean="0"/>
              <a:t>display.show</a:t>
            </a:r>
            <a:r>
              <a:rPr lang="en-US" altLang="ko-KR" dirty="0" smtClean="0"/>
              <a:t>(Image.SAD)</a:t>
            </a:r>
          </a:p>
          <a:p>
            <a:r>
              <a:rPr lang="en-US" altLang="ko-KR" dirty="0" smtClean="0"/>
              <a:t>    sleep(1)</a:t>
            </a:r>
          </a:p>
          <a:p>
            <a:r>
              <a:rPr lang="en-US" altLang="ko-KR" dirty="0" smtClean="0"/>
              <a:t>    </a:t>
            </a:r>
            <a:r>
              <a:rPr lang="en-US" altLang="ko-KR" dirty="0" err="1" smtClean="0"/>
              <a:t>display.show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Image.CONFUSED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    sleep(1)</a:t>
            </a:r>
          </a:p>
          <a:p>
            <a:r>
              <a:rPr lang="en-US" altLang="ko-KR" dirty="0" smtClean="0"/>
              <a:t>    </a:t>
            </a:r>
            <a:r>
              <a:rPr lang="en-US" altLang="ko-KR" dirty="0" err="1" smtClean="0"/>
              <a:t>display.show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Image.ANGRY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    sleep(1)</a:t>
            </a:r>
          </a:p>
          <a:p>
            <a:r>
              <a:rPr lang="en-US" altLang="ko-KR" dirty="0" smtClean="0"/>
              <a:t>    </a:t>
            </a:r>
            <a:r>
              <a:rPr lang="en-US" altLang="ko-KR" dirty="0" err="1" smtClean="0"/>
              <a:t>display.show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Image.ASLEEP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    sleep(1)</a:t>
            </a:r>
          </a:p>
          <a:p>
            <a:r>
              <a:rPr lang="en-US" altLang="ko-KR" dirty="0" smtClean="0"/>
              <a:t>    </a:t>
            </a:r>
            <a:r>
              <a:rPr lang="en-US" altLang="ko-KR" dirty="0" err="1" smtClean="0"/>
              <a:t>display.show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Image.SURPRISED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    sleep(1)</a:t>
            </a:r>
          </a:p>
          <a:p>
            <a:r>
              <a:rPr lang="en-US" altLang="ko-KR" dirty="0" smtClean="0"/>
              <a:t>    </a:t>
            </a:r>
            <a:r>
              <a:rPr lang="en-US" altLang="ko-KR" dirty="0" err="1" smtClean="0"/>
              <a:t>display.show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Image.SILLY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    sleep(1)</a:t>
            </a:r>
          </a:p>
          <a:p>
            <a:r>
              <a:rPr lang="en-US" altLang="ko-KR" dirty="0" smtClean="0"/>
              <a:t>    </a:t>
            </a:r>
            <a:r>
              <a:rPr lang="en-US" altLang="ko-KR" dirty="0" err="1" smtClean="0"/>
              <a:t>display.show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Image.FABULOUS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    sleep(1)</a:t>
            </a:r>
          </a:p>
          <a:p>
            <a:r>
              <a:rPr lang="en-US" altLang="ko-KR" dirty="0" smtClean="0"/>
              <a:t/>
            </a:r>
            <a:br>
              <a:rPr lang="en-US" altLang="ko-KR" dirty="0" smtClean="0"/>
            </a:b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EEC44-69E0-410B-9A5E-D8F99EC9F1CC}" type="slidenum">
              <a:rPr lang="ko-KR" altLang="en-US" smtClean="0"/>
              <a:pPr/>
              <a:t>26</a:t>
            </a:fld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6. </a:t>
            </a:r>
            <a:r>
              <a:rPr lang="ko-KR" altLang="en-US" dirty="0" smtClean="0"/>
              <a:t>이미지 출력</a:t>
            </a:r>
            <a:r>
              <a:rPr lang="en-US" altLang="ko-KR" dirty="0" smtClean="0"/>
              <a:t>-</a:t>
            </a:r>
            <a:r>
              <a:rPr lang="ko-KR" altLang="en-US" dirty="0" smtClean="0"/>
              <a:t>속도 확인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548680" y="1280592"/>
            <a:ext cx="4810844" cy="81253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ko-KR" altLang="en-US" dirty="0" smtClean="0"/>
          </a:p>
          <a:p>
            <a:r>
              <a:rPr lang="en-US" altLang="ko-KR" dirty="0" smtClean="0"/>
              <a:t>from </a:t>
            </a:r>
            <a:r>
              <a:rPr lang="en-US" altLang="ko-KR" dirty="0" err="1" smtClean="0"/>
              <a:t>microbit</a:t>
            </a:r>
            <a:r>
              <a:rPr lang="en-US" altLang="ko-KR" dirty="0" smtClean="0"/>
              <a:t> import *</a:t>
            </a:r>
          </a:p>
          <a:p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while True:</a:t>
            </a:r>
          </a:p>
          <a:p>
            <a:r>
              <a:rPr lang="en-US" altLang="ko-KR" dirty="0" smtClean="0"/>
              <a:t>    </a:t>
            </a:r>
            <a:r>
              <a:rPr lang="en-US" altLang="ko-KR" dirty="0" err="1" smtClean="0"/>
              <a:t>display.show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Image.HAPPY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    sleep(1000)</a:t>
            </a:r>
          </a:p>
          <a:p>
            <a:r>
              <a:rPr lang="en-US" altLang="ko-KR" dirty="0" smtClean="0"/>
              <a:t>    </a:t>
            </a:r>
            <a:r>
              <a:rPr lang="en-US" altLang="ko-KR" dirty="0" err="1" smtClean="0"/>
              <a:t>display.show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Image.HEART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    sleep(1000)</a:t>
            </a:r>
          </a:p>
          <a:p>
            <a:r>
              <a:rPr lang="en-US" altLang="ko-KR" dirty="0" smtClean="0"/>
              <a:t>    </a:t>
            </a:r>
            <a:r>
              <a:rPr lang="en-US" altLang="ko-KR" dirty="0" err="1" smtClean="0"/>
              <a:t>display.show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Image.HEART_SMALL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    sleep(1000)</a:t>
            </a:r>
          </a:p>
          <a:p>
            <a:r>
              <a:rPr lang="en-US" altLang="ko-KR" dirty="0" smtClean="0"/>
              <a:t>    </a:t>
            </a:r>
            <a:r>
              <a:rPr lang="en-US" altLang="ko-KR" dirty="0" err="1" smtClean="0"/>
              <a:t>display.show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Image.SMILE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    sleep(1000)</a:t>
            </a:r>
          </a:p>
          <a:p>
            <a:r>
              <a:rPr lang="en-US" altLang="ko-KR" dirty="0" smtClean="0"/>
              <a:t>    </a:t>
            </a:r>
            <a:r>
              <a:rPr lang="en-US" altLang="ko-KR" dirty="0" err="1" smtClean="0"/>
              <a:t>display.show</a:t>
            </a:r>
            <a:r>
              <a:rPr lang="en-US" altLang="ko-KR" dirty="0" smtClean="0"/>
              <a:t>(Image.SAD)</a:t>
            </a:r>
          </a:p>
          <a:p>
            <a:r>
              <a:rPr lang="en-US" altLang="ko-KR" dirty="0" smtClean="0"/>
              <a:t>    sleep(1000)</a:t>
            </a:r>
          </a:p>
          <a:p>
            <a:r>
              <a:rPr lang="en-US" altLang="ko-KR" dirty="0" smtClean="0"/>
              <a:t>    </a:t>
            </a:r>
            <a:r>
              <a:rPr lang="en-US" altLang="ko-KR" dirty="0" err="1" smtClean="0"/>
              <a:t>display.show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Image.CONFUSED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    sleep(1000)</a:t>
            </a:r>
          </a:p>
          <a:p>
            <a:r>
              <a:rPr lang="en-US" altLang="ko-KR" dirty="0" smtClean="0"/>
              <a:t>    </a:t>
            </a:r>
            <a:r>
              <a:rPr lang="en-US" altLang="ko-KR" dirty="0" err="1" smtClean="0"/>
              <a:t>display.show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Image.ANGRY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    sleep(1000)</a:t>
            </a:r>
          </a:p>
          <a:p>
            <a:r>
              <a:rPr lang="en-US" altLang="ko-KR" dirty="0" smtClean="0"/>
              <a:t>    </a:t>
            </a:r>
            <a:r>
              <a:rPr lang="en-US" altLang="ko-KR" dirty="0" err="1" smtClean="0"/>
              <a:t>display.show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Image.ASLEEP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    sleep(1000)</a:t>
            </a:r>
          </a:p>
          <a:p>
            <a:r>
              <a:rPr lang="en-US" altLang="ko-KR" dirty="0" smtClean="0"/>
              <a:t>    </a:t>
            </a:r>
            <a:r>
              <a:rPr lang="en-US" altLang="ko-KR" dirty="0" err="1" smtClean="0"/>
              <a:t>display.show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Image.SURPRISED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    sleep(1000)</a:t>
            </a:r>
          </a:p>
          <a:p>
            <a:r>
              <a:rPr lang="en-US" altLang="ko-KR" dirty="0" smtClean="0"/>
              <a:t>    </a:t>
            </a:r>
            <a:r>
              <a:rPr lang="en-US" altLang="ko-KR" dirty="0" err="1" smtClean="0"/>
              <a:t>display.show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Image.SILLY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    sleep(1000)</a:t>
            </a:r>
          </a:p>
          <a:p>
            <a:r>
              <a:rPr lang="en-US" altLang="ko-KR" dirty="0" smtClean="0"/>
              <a:t>    </a:t>
            </a:r>
            <a:r>
              <a:rPr lang="en-US" altLang="ko-KR" dirty="0" err="1" smtClean="0"/>
              <a:t>display.show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Image.FABULOUS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    sleep(1000)</a:t>
            </a:r>
          </a:p>
          <a:p>
            <a:r>
              <a:rPr lang="en-US" altLang="ko-KR" dirty="0" smtClean="0"/>
              <a:t/>
            </a:r>
            <a:br>
              <a:rPr lang="en-US" altLang="ko-KR" dirty="0" smtClean="0"/>
            </a:b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EEC44-69E0-410B-9A5E-D8F99EC9F1CC}" type="slidenum">
              <a:rPr lang="ko-KR" altLang="en-US" smtClean="0"/>
              <a:pPr/>
              <a:t>27</a:t>
            </a:fld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7. </a:t>
            </a:r>
            <a:r>
              <a:rPr lang="ko-KR" altLang="en-US" dirty="0" smtClean="0"/>
              <a:t>수동 </a:t>
            </a:r>
            <a:r>
              <a:rPr lang="en-US" altLang="ko-KR" dirty="0" smtClean="0"/>
              <a:t>LED</a:t>
            </a:r>
            <a:r>
              <a:rPr lang="ko-KR" altLang="en-US" dirty="0" smtClean="0"/>
              <a:t>의 밝기 조절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764704" y="2288704"/>
            <a:ext cx="3429000" cy="3416320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ko-KR" altLang="en-US" dirty="0" smtClean="0"/>
          </a:p>
          <a:p>
            <a:r>
              <a:rPr lang="en-US" altLang="ko-KR" dirty="0" smtClean="0"/>
              <a:t>from </a:t>
            </a:r>
            <a:r>
              <a:rPr lang="en-US" altLang="ko-KR" dirty="0" err="1" smtClean="0"/>
              <a:t>microbit</a:t>
            </a:r>
            <a:r>
              <a:rPr lang="en-US" altLang="ko-KR" dirty="0" smtClean="0"/>
              <a:t> import *</a:t>
            </a:r>
          </a:p>
          <a:p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boat = Image("05050:"</a:t>
            </a:r>
          </a:p>
          <a:p>
            <a:r>
              <a:rPr lang="en-US" altLang="ko-KR" dirty="0" smtClean="0"/>
              <a:t>             "05050:"</a:t>
            </a:r>
          </a:p>
          <a:p>
            <a:r>
              <a:rPr lang="en-US" altLang="ko-KR" dirty="0" smtClean="0"/>
              <a:t>             "05050:"</a:t>
            </a:r>
          </a:p>
          <a:p>
            <a:r>
              <a:rPr lang="en-US" altLang="ko-KR" dirty="0" smtClean="0"/>
              <a:t>             "99999:"</a:t>
            </a:r>
          </a:p>
          <a:p>
            <a:r>
              <a:rPr lang="en-US" altLang="ko-KR" dirty="0" smtClean="0"/>
              <a:t>             "09990")</a:t>
            </a:r>
          </a:p>
          <a:p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err="1" smtClean="0"/>
              <a:t>display.show</a:t>
            </a:r>
            <a:r>
              <a:rPr lang="en-US" altLang="ko-KR" dirty="0" smtClean="0"/>
              <a:t>(boat)</a:t>
            </a:r>
          </a:p>
          <a:p>
            <a:r>
              <a:rPr lang="en-US" altLang="ko-KR" dirty="0" smtClean="0"/>
              <a:t/>
            </a:r>
            <a:br>
              <a:rPr lang="en-US" altLang="ko-KR" dirty="0" smtClean="0"/>
            </a:b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EEC44-69E0-410B-9A5E-D8F99EC9F1CC}" type="slidenum">
              <a:rPr lang="ko-KR" altLang="en-US" smtClean="0"/>
              <a:pPr/>
              <a:t>28</a:t>
            </a:fld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8. </a:t>
            </a:r>
            <a:r>
              <a:rPr lang="ko-KR" altLang="en-US" dirty="0" smtClean="0"/>
              <a:t>리스트를 사용한 수동 </a:t>
            </a:r>
            <a:r>
              <a:rPr lang="en-US" altLang="ko-KR" dirty="0" smtClean="0"/>
              <a:t>LED </a:t>
            </a:r>
            <a:r>
              <a:rPr lang="ko-KR" altLang="en-US" dirty="0" smtClean="0"/>
              <a:t>제어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0" y="1280592"/>
            <a:ext cx="4018756" cy="81253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ko-KR" altLang="en-US" dirty="0" smtClean="0"/>
          </a:p>
          <a:p>
            <a:r>
              <a:rPr lang="en-US" altLang="ko-KR" dirty="0" smtClean="0"/>
              <a:t>from </a:t>
            </a:r>
            <a:r>
              <a:rPr lang="en-US" altLang="ko-KR" dirty="0" err="1" smtClean="0"/>
              <a:t>microbit</a:t>
            </a:r>
            <a:r>
              <a:rPr lang="en-US" altLang="ko-KR" dirty="0" smtClean="0"/>
              <a:t> import *</a:t>
            </a:r>
          </a:p>
          <a:p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boat1 = Image("05050:"</a:t>
            </a:r>
          </a:p>
          <a:p>
            <a:r>
              <a:rPr lang="en-US" altLang="ko-KR" dirty="0" smtClean="0"/>
              <a:t>              "05050:"</a:t>
            </a:r>
          </a:p>
          <a:p>
            <a:r>
              <a:rPr lang="en-US" altLang="ko-KR" dirty="0" smtClean="0"/>
              <a:t>              "05050:"</a:t>
            </a:r>
          </a:p>
          <a:p>
            <a:r>
              <a:rPr lang="en-US" altLang="ko-KR" dirty="0" smtClean="0"/>
              <a:t>              "99999:"</a:t>
            </a:r>
          </a:p>
          <a:p>
            <a:r>
              <a:rPr lang="en-US" altLang="ko-KR" dirty="0" smtClean="0"/>
              <a:t>              "09990")</a:t>
            </a:r>
          </a:p>
          <a:p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boat2 = Image("00000:"</a:t>
            </a:r>
          </a:p>
          <a:p>
            <a:r>
              <a:rPr lang="en-US" altLang="ko-KR" dirty="0" smtClean="0"/>
              <a:t>              "05050:"</a:t>
            </a:r>
          </a:p>
          <a:p>
            <a:r>
              <a:rPr lang="en-US" altLang="ko-KR" dirty="0" smtClean="0"/>
              <a:t>              "05050:"</a:t>
            </a:r>
          </a:p>
          <a:p>
            <a:r>
              <a:rPr lang="en-US" altLang="ko-KR" dirty="0" smtClean="0"/>
              <a:t>              "05050:"</a:t>
            </a:r>
          </a:p>
          <a:p>
            <a:r>
              <a:rPr lang="en-US" altLang="ko-KR" dirty="0" smtClean="0"/>
              <a:t>              "99999")</a:t>
            </a:r>
          </a:p>
          <a:p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boat3 = Image("00000:"</a:t>
            </a:r>
          </a:p>
          <a:p>
            <a:r>
              <a:rPr lang="en-US" altLang="ko-KR" dirty="0" smtClean="0"/>
              <a:t>              "00000:"</a:t>
            </a:r>
          </a:p>
          <a:p>
            <a:r>
              <a:rPr lang="en-US" altLang="ko-KR" dirty="0" smtClean="0"/>
              <a:t>              "05050:"</a:t>
            </a:r>
          </a:p>
          <a:p>
            <a:r>
              <a:rPr lang="en-US" altLang="ko-KR" dirty="0" smtClean="0"/>
              <a:t>              "05050:"</a:t>
            </a:r>
          </a:p>
          <a:p>
            <a:r>
              <a:rPr lang="en-US" altLang="ko-KR" dirty="0" smtClean="0"/>
              <a:t>              "05050")</a:t>
            </a:r>
          </a:p>
          <a:p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boat4 = Image("00000:"</a:t>
            </a:r>
          </a:p>
          <a:p>
            <a:r>
              <a:rPr lang="en-US" altLang="ko-KR" dirty="0" smtClean="0"/>
              <a:t>              "00000:"</a:t>
            </a:r>
          </a:p>
          <a:p>
            <a:r>
              <a:rPr lang="en-US" altLang="ko-KR" dirty="0" smtClean="0"/>
              <a:t>              "00000:"</a:t>
            </a:r>
          </a:p>
          <a:p>
            <a:r>
              <a:rPr lang="en-US" altLang="ko-KR" dirty="0" smtClean="0"/>
              <a:t>              "05050:"</a:t>
            </a:r>
          </a:p>
          <a:p>
            <a:r>
              <a:rPr lang="en-US" altLang="ko-KR" dirty="0" smtClean="0"/>
              <a:t>              "05050")</a:t>
            </a:r>
          </a:p>
          <a:p>
            <a:r>
              <a:rPr lang="en-US" altLang="ko-KR" dirty="0" smtClean="0"/>
              <a:t/>
            </a:r>
            <a:br>
              <a:rPr lang="en-US" altLang="ko-KR" dirty="0" smtClean="0"/>
            </a:b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3212976" y="4088904"/>
            <a:ext cx="3429000" cy="507831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 smtClean="0"/>
              <a:t>boat5 = Image("00000:"</a:t>
            </a:r>
          </a:p>
          <a:p>
            <a:r>
              <a:rPr lang="en-US" altLang="ko-KR" dirty="0" smtClean="0"/>
              <a:t>              "00000:"</a:t>
            </a:r>
          </a:p>
          <a:p>
            <a:r>
              <a:rPr lang="en-US" altLang="ko-KR" dirty="0" smtClean="0"/>
              <a:t>              "00000:"</a:t>
            </a:r>
          </a:p>
          <a:p>
            <a:r>
              <a:rPr lang="en-US" altLang="ko-KR" dirty="0" smtClean="0"/>
              <a:t>              "00000:"</a:t>
            </a:r>
          </a:p>
          <a:p>
            <a:r>
              <a:rPr lang="en-US" altLang="ko-KR" dirty="0" smtClean="0"/>
              <a:t>              "05050")</a:t>
            </a:r>
          </a:p>
          <a:p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boat6 = Image("00000:"</a:t>
            </a:r>
          </a:p>
          <a:p>
            <a:r>
              <a:rPr lang="en-US" altLang="ko-KR" dirty="0" smtClean="0"/>
              <a:t>              "00000:"</a:t>
            </a:r>
          </a:p>
          <a:p>
            <a:r>
              <a:rPr lang="en-US" altLang="ko-KR" dirty="0" smtClean="0"/>
              <a:t>              "00000:"</a:t>
            </a:r>
          </a:p>
          <a:p>
            <a:r>
              <a:rPr lang="en-US" altLang="ko-KR" dirty="0" smtClean="0"/>
              <a:t>              "00000:"</a:t>
            </a:r>
          </a:p>
          <a:p>
            <a:r>
              <a:rPr lang="en-US" altLang="ko-KR" dirty="0" smtClean="0"/>
              <a:t>              "00000")</a:t>
            </a:r>
          </a:p>
          <a:p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err="1" smtClean="0"/>
              <a:t>all_boats</a:t>
            </a:r>
            <a:r>
              <a:rPr lang="en-US" altLang="ko-KR" dirty="0" smtClean="0"/>
              <a:t> = [boat1, boat2, boat3, boat4, boat5, boat6]</a:t>
            </a:r>
          </a:p>
          <a:p>
            <a:r>
              <a:rPr lang="en-US" altLang="ko-KR" dirty="0" err="1" smtClean="0"/>
              <a:t>display.show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all_boats</a:t>
            </a:r>
            <a:r>
              <a:rPr lang="en-US" altLang="ko-KR" dirty="0" smtClean="0"/>
              <a:t>, delay=200)</a:t>
            </a:r>
          </a:p>
          <a:p>
            <a:r>
              <a:rPr lang="en-US" altLang="ko-KR" dirty="0" smtClean="0"/>
              <a:t/>
            </a:r>
            <a:br>
              <a:rPr lang="en-US" altLang="ko-KR" dirty="0" smtClean="0"/>
            </a:br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EEC44-69E0-410B-9A5E-D8F99EC9F1CC}" type="slidenum">
              <a:rPr lang="ko-KR" altLang="en-US" smtClean="0"/>
              <a:pPr/>
              <a:t>29</a:t>
            </a:fld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파이썬</a:t>
            </a:r>
            <a:r>
              <a:rPr lang="ko-KR" altLang="en-US" dirty="0" smtClean="0"/>
              <a:t> 설치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EEC44-69E0-410B-9A5E-D8F99EC9F1CC}" type="slidenum">
              <a:rPr lang="ko-KR" altLang="en-US" smtClean="0"/>
              <a:pPr/>
              <a:t>3</a:t>
            </a:fld>
            <a:endParaRPr lang="ko-KR" altLang="en-US" dirty="0"/>
          </a:p>
        </p:txBody>
      </p:sp>
      <p:pic>
        <p:nvPicPr>
          <p:cNvPr id="5" name="image12.png"/>
          <p:cNvPicPr/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476672" y="1784648"/>
            <a:ext cx="5734050" cy="3225800"/>
          </a:xfrm>
          <a:prstGeom prst="rect">
            <a:avLst/>
          </a:prstGeom>
          <a:ln/>
        </p:spPr>
      </p:pic>
      <p:sp>
        <p:nvSpPr>
          <p:cNvPr id="6" name="직사각형 5"/>
          <p:cNvSpPr/>
          <p:nvPr/>
        </p:nvSpPr>
        <p:spPr>
          <a:xfrm>
            <a:off x="332656" y="1280592"/>
            <a:ext cx="56886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ko-KR" dirty="0" smtClean="0"/>
              <a:t>-</a:t>
            </a:r>
            <a:r>
              <a:rPr lang="ko-KR" altLang="ko-KR" dirty="0" err="1" smtClean="0"/>
              <a:t>파이썬의</a:t>
            </a:r>
            <a:r>
              <a:rPr lang="ko-KR" altLang="ko-KR" dirty="0" smtClean="0"/>
              <a:t> 가장 최신 버전인 3.8.1을 선택한다.</a:t>
            </a:r>
            <a:endParaRPr lang="ko-KR" altLang="ko-KR" dirty="0"/>
          </a:p>
        </p:txBody>
      </p:sp>
      <p:pic>
        <p:nvPicPr>
          <p:cNvPr id="7" name="image21.png"/>
          <p:cNvPicPr/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476672" y="6393160"/>
            <a:ext cx="5734050" cy="3225800"/>
          </a:xfrm>
          <a:prstGeom prst="rect">
            <a:avLst/>
          </a:prstGeom>
          <a:ln/>
        </p:spPr>
      </p:pic>
      <p:sp>
        <p:nvSpPr>
          <p:cNvPr id="8" name="직사각형 7"/>
          <p:cNvSpPr/>
          <p:nvPr/>
        </p:nvSpPr>
        <p:spPr>
          <a:xfrm>
            <a:off x="404664" y="5385048"/>
            <a:ext cx="583264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ko-KR" dirty="0" smtClean="0"/>
              <a:t>- 본인의 컴퓨터 환경에 맞춰 프로그램을 설치한다. window운영체제에 64bit 환경이라면 window x86-64 executable을 </a:t>
            </a:r>
            <a:r>
              <a:rPr lang="ko-KR" altLang="ko-KR" dirty="0" err="1" smtClean="0"/>
              <a:t>설치하면된다</a:t>
            </a:r>
            <a:r>
              <a:rPr lang="ko-KR" altLang="ko-KR" dirty="0" smtClean="0"/>
              <a:t>.</a:t>
            </a:r>
            <a:endParaRPr lang="ko-KR" altLang="ko-K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9. </a:t>
            </a:r>
            <a:r>
              <a:rPr lang="ko-KR" altLang="en-US" dirty="0" smtClean="0"/>
              <a:t>일정 주기로 </a:t>
            </a:r>
            <a:r>
              <a:rPr lang="en-US" altLang="ko-KR" dirty="0" smtClean="0"/>
              <a:t>A</a:t>
            </a:r>
            <a:r>
              <a:rPr lang="ko-KR" altLang="en-US" dirty="0" smtClean="0"/>
              <a:t>버튼이 눌린 횟수 출력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332656" y="1496616"/>
            <a:ext cx="5702324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/>
              <a:t/>
            </a:r>
            <a:br>
              <a:rPr lang="ko-KR" altLang="en-US" dirty="0" smtClean="0"/>
            </a:br>
            <a:endParaRPr lang="en-US" altLang="ko-KR" dirty="0" smtClean="0"/>
          </a:p>
          <a:p>
            <a:r>
              <a:rPr lang="en-US" altLang="ko-KR" dirty="0" smtClean="0"/>
              <a:t>from </a:t>
            </a:r>
            <a:r>
              <a:rPr lang="en-US" altLang="ko-KR" dirty="0" err="1" smtClean="0"/>
              <a:t>microbit</a:t>
            </a:r>
            <a:r>
              <a:rPr lang="en-US" altLang="ko-KR" dirty="0" smtClean="0"/>
              <a:t> import *</a:t>
            </a:r>
          </a:p>
          <a:p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while 1:</a:t>
            </a:r>
          </a:p>
          <a:p>
            <a:r>
              <a:rPr lang="en-US" altLang="ko-KR" dirty="0" smtClean="0"/>
              <a:t>    sleep(10000)</a:t>
            </a:r>
          </a:p>
          <a:p>
            <a:r>
              <a:rPr lang="en-US" altLang="ko-KR" dirty="0" smtClean="0"/>
              <a:t>    </a:t>
            </a:r>
            <a:r>
              <a:rPr lang="en-US" altLang="ko-KR" dirty="0" err="1" smtClean="0"/>
              <a:t>display.scroll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str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button_a.get_presses</a:t>
            </a:r>
            <a:r>
              <a:rPr lang="en-US" altLang="ko-KR" dirty="0" smtClean="0"/>
              <a:t>()))</a:t>
            </a:r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# (10</a:t>
            </a:r>
            <a:r>
              <a:rPr lang="ko-KR" altLang="en-US" dirty="0" smtClean="0"/>
              <a:t>초</a:t>
            </a:r>
            <a:r>
              <a:rPr lang="en-US" altLang="ko-KR" dirty="0" smtClean="0"/>
              <a:t>= sleep(10000))</a:t>
            </a:r>
          </a:p>
          <a:p>
            <a:r>
              <a:rPr lang="en-US" altLang="ko-KR" dirty="0" smtClean="0"/>
              <a:t/>
            </a:r>
            <a:br>
              <a:rPr lang="en-US" altLang="ko-KR" dirty="0" smtClean="0"/>
            </a:b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EEC44-69E0-410B-9A5E-D8F99EC9F1CC}" type="slidenum">
              <a:rPr lang="ko-KR" altLang="en-US" smtClean="0"/>
              <a:pPr/>
              <a:t>30</a:t>
            </a:fld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10 a</a:t>
            </a:r>
            <a:r>
              <a:rPr lang="ko-KR" altLang="en-US" dirty="0" smtClean="0"/>
              <a:t>버튼과 </a:t>
            </a:r>
            <a:r>
              <a:rPr lang="en-US" altLang="ko-KR" dirty="0" smtClean="0"/>
              <a:t>b</a:t>
            </a:r>
            <a:r>
              <a:rPr lang="ko-KR" altLang="en-US" dirty="0" smtClean="0"/>
              <a:t>버튼에 따른 이미지 출력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260648" y="2432720"/>
            <a:ext cx="4882852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/>
              <a:t>from </a:t>
            </a:r>
            <a:r>
              <a:rPr lang="en-US" altLang="ko-KR" dirty="0" err="1" smtClean="0"/>
              <a:t>microbit</a:t>
            </a:r>
            <a:r>
              <a:rPr lang="en-US" altLang="ko-KR" dirty="0" smtClean="0"/>
              <a:t> import *</a:t>
            </a:r>
          </a:p>
          <a:p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while True:</a:t>
            </a:r>
          </a:p>
          <a:p>
            <a:r>
              <a:rPr lang="en-US" altLang="ko-KR" dirty="0" smtClean="0"/>
              <a:t>    if </a:t>
            </a:r>
            <a:r>
              <a:rPr lang="en-US" altLang="ko-KR" dirty="0" err="1" smtClean="0"/>
              <a:t>button_a.is_pressed</a:t>
            </a:r>
            <a:r>
              <a:rPr lang="en-US" altLang="ko-KR" dirty="0" smtClean="0"/>
              <a:t>():</a:t>
            </a:r>
          </a:p>
          <a:p>
            <a:r>
              <a:rPr lang="en-US" altLang="ko-KR" dirty="0" smtClean="0"/>
              <a:t>        </a:t>
            </a:r>
            <a:r>
              <a:rPr lang="en-US" altLang="ko-KR" dirty="0" err="1" smtClean="0"/>
              <a:t>display.show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Image.HAPPY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    </a:t>
            </a:r>
            <a:r>
              <a:rPr lang="en-US" altLang="ko-KR" dirty="0" err="1" smtClean="0"/>
              <a:t>elif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button_b.is_pressed</a:t>
            </a:r>
            <a:r>
              <a:rPr lang="en-US" altLang="ko-KR" dirty="0" smtClean="0"/>
              <a:t>():</a:t>
            </a:r>
          </a:p>
          <a:p>
            <a:r>
              <a:rPr lang="en-US" altLang="ko-KR" dirty="0" smtClean="0"/>
              <a:t>        </a:t>
            </a:r>
            <a:r>
              <a:rPr lang="en-US" altLang="ko-KR" dirty="0" err="1" smtClean="0"/>
              <a:t>display.show</a:t>
            </a:r>
            <a:r>
              <a:rPr lang="en-US" altLang="ko-KR" dirty="0" smtClean="0"/>
              <a:t>(Image.SAD)</a:t>
            </a:r>
          </a:p>
          <a:p>
            <a:r>
              <a:rPr lang="en-US" altLang="ko-KR" dirty="0" smtClean="0"/>
              <a:t/>
            </a:r>
            <a:br>
              <a:rPr lang="en-US" altLang="ko-KR" dirty="0" smtClean="0"/>
            </a:b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EEC44-69E0-410B-9A5E-D8F99EC9F1CC}" type="slidenum">
              <a:rPr lang="ko-KR" altLang="en-US" smtClean="0"/>
              <a:pPr/>
              <a:t>31</a:t>
            </a:fld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11. a</a:t>
            </a:r>
            <a:r>
              <a:rPr lang="ko-KR" altLang="en-US" dirty="0" smtClean="0"/>
              <a:t>버튼과 </a:t>
            </a:r>
            <a:r>
              <a:rPr lang="en-US" altLang="ko-KR" dirty="0" smtClean="0"/>
              <a:t>b</a:t>
            </a:r>
            <a:r>
              <a:rPr lang="ko-KR" altLang="en-US" dirty="0" smtClean="0"/>
              <a:t>버튼에 따른 이미지 출력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0" y="1640632"/>
            <a:ext cx="6858000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/>
              <a:t>from </a:t>
            </a:r>
            <a:r>
              <a:rPr lang="en-US" altLang="ko-KR" dirty="0" err="1" smtClean="0"/>
              <a:t>microbit</a:t>
            </a:r>
            <a:r>
              <a:rPr lang="en-US" altLang="ko-KR" dirty="0" smtClean="0"/>
              <a:t> import *</a:t>
            </a:r>
          </a:p>
          <a:p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while True:</a:t>
            </a:r>
          </a:p>
          <a:p>
            <a:r>
              <a:rPr lang="en-US" altLang="ko-KR" dirty="0" smtClean="0"/>
              <a:t>    if </a:t>
            </a:r>
            <a:r>
              <a:rPr lang="en-US" altLang="ko-KR" dirty="0" err="1" smtClean="0"/>
              <a:t>button_a.is_pressed</a:t>
            </a:r>
            <a:r>
              <a:rPr lang="en-US" altLang="ko-KR" dirty="0" smtClean="0"/>
              <a:t>() and </a:t>
            </a:r>
            <a:r>
              <a:rPr lang="en-US" altLang="ko-KR" dirty="0" err="1" smtClean="0"/>
              <a:t>button_b.is_pressed</a:t>
            </a:r>
            <a:r>
              <a:rPr lang="en-US" altLang="ko-KR" dirty="0" smtClean="0"/>
              <a:t>():</a:t>
            </a:r>
          </a:p>
          <a:p>
            <a:r>
              <a:rPr lang="en-US" altLang="ko-KR" dirty="0" smtClean="0"/>
              <a:t>        </a:t>
            </a:r>
            <a:r>
              <a:rPr lang="en-US" altLang="ko-KR" dirty="0" err="1" smtClean="0"/>
              <a:t>display.show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Image.HEART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    </a:t>
            </a:r>
            <a:r>
              <a:rPr lang="en-US" altLang="ko-KR" dirty="0" err="1" smtClean="0"/>
              <a:t>elif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button_a.is_pressed</a:t>
            </a:r>
            <a:r>
              <a:rPr lang="en-US" altLang="ko-KR" dirty="0" smtClean="0"/>
              <a:t>():</a:t>
            </a:r>
          </a:p>
          <a:p>
            <a:r>
              <a:rPr lang="en-US" altLang="ko-KR" dirty="0" smtClean="0"/>
              <a:t>        </a:t>
            </a:r>
            <a:r>
              <a:rPr lang="en-US" altLang="ko-KR" dirty="0" err="1" smtClean="0"/>
              <a:t>display.show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Image.HAPPY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    </a:t>
            </a:r>
            <a:r>
              <a:rPr lang="en-US" altLang="ko-KR" dirty="0" err="1" smtClean="0"/>
              <a:t>elif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button_b.is_pressed</a:t>
            </a:r>
            <a:r>
              <a:rPr lang="en-US" altLang="ko-KR" dirty="0" smtClean="0"/>
              <a:t>():</a:t>
            </a:r>
          </a:p>
          <a:p>
            <a:r>
              <a:rPr lang="en-US" altLang="ko-KR" dirty="0" smtClean="0"/>
              <a:t>        </a:t>
            </a:r>
            <a:r>
              <a:rPr lang="en-US" altLang="ko-KR" dirty="0" err="1" smtClean="0"/>
              <a:t>display.show</a:t>
            </a:r>
            <a:r>
              <a:rPr lang="en-US" altLang="ko-KR" dirty="0" smtClean="0"/>
              <a:t>(Image.SAD)</a:t>
            </a:r>
          </a:p>
          <a:p>
            <a:r>
              <a:rPr lang="en-US" altLang="ko-KR" dirty="0" smtClean="0"/>
              <a:t>    else:</a:t>
            </a:r>
          </a:p>
          <a:p>
            <a:r>
              <a:rPr lang="en-US" altLang="ko-KR" dirty="0" smtClean="0"/>
              <a:t>        </a:t>
            </a:r>
            <a:r>
              <a:rPr lang="en-US" altLang="ko-KR" dirty="0" err="1" smtClean="0"/>
              <a:t>display.clear</a:t>
            </a:r>
            <a:r>
              <a:rPr lang="en-US" altLang="ko-KR" dirty="0" smtClean="0"/>
              <a:t>()</a:t>
            </a:r>
          </a:p>
          <a:p>
            <a:r>
              <a:rPr lang="en-US" altLang="ko-KR" dirty="0" smtClean="0"/>
              <a:t/>
            </a:r>
            <a:br>
              <a:rPr lang="en-US" altLang="ko-KR" dirty="0" smtClean="0"/>
            </a:b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EEC44-69E0-410B-9A5E-D8F99EC9F1CC}" type="slidenum">
              <a:rPr lang="ko-KR" altLang="en-US" smtClean="0"/>
              <a:pPr/>
              <a:t>32</a:t>
            </a:fld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12. </a:t>
            </a:r>
            <a:r>
              <a:rPr lang="en-US" altLang="ko-KR" dirty="0" err="1" smtClean="0"/>
              <a:t>running_time</a:t>
            </a:r>
            <a:r>
              <a:rPr lang="ko-KR" altLang="en-US" dirty="0" smtClean="0"/>
              <a:t>함수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620688" y="2144688"/>
            <a:ext cx="4378796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/>
              <a:t/>
            </a:r>
            <a:br>
              <a:rPr lang="en-US" altLang="ko-KR" dirty="0" smtClean="0"/>
            </a:br>
            <a:endParaRPr lang="ko-KR" altLang="en-US" dirty="0" smtClean="0"/>
          </a:p>
          <a:p>
            <a:r>
              <a:rPr lang="en-US" altLang="ko-KR" dirty="0" smtClean="0"/>
              <a:t>from </a:t>
            </a:r>
            <a:r>
              <a:rPr lang="en-US" altLang="ko-KR" dirty="0" err="1" smtClean="0"/>
              <a:t>microbit</a:t>
            </a:r>
            <a:r>
              <a:rPr lang="en-US" altLang="ko-KR" dirty="0" smtClean="0"/>
              <a:t> import *</a:t>
            </a:r>
          </a:p>
          <a:p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while </a:t>
            </a:r>
            <a:r>
              <a:rPr lang="en-US" altLang="ko-KR" dirty="0" err="1" smtClean="0"/>
              <a:t>running_time</a:t>
            </a:r>
            <a:r>
              <a:rPr lang="en-US" altLang="ko-KR" dirty="0" smtClean="0"/>
              <a:t>() &lt; 10000:</a:t>
            </a:r>
          </a:p>
          <a:p>
            <a:r>
              <a:rPr lang="en-US" altLang="ko-KR" dirty="0" smtClean="0"/>
              <a:t>    </a:t>
            </a:r>
            <a:r>
              <a:rPr lang="en-US" altLang="ko-KR" dirty="0" err="1" smtClean="0"/>
              <a:t>display.show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Image.ASLEEP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err="1" smtClean="0"/>
              <a:t>display.show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Image.SURPRISED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/>
            </a:r>
            <a:br>
              <a:rPr lang="en-US" altLang="ko-KR" dirty="0" smtClean="0"/>
            </a:b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EEC44-69E0-410B-9A5E-D8F99EC9F1CC}" type="slidenum">
              <a:rPr lang="ko-KR" altLang="en-US" smtClean="0"/>
              <a:pPr/>
              <a:t>33</a:t>
            </a:fld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13. </a:t>
            </a:r>
            <a:r>
              <a:rPr lang="ko-KR" altLang="en-US" dirty="0" err="1" smtClean="0"/>
              <a:t>탈부착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332656" y="2072680"/>
            <a:ext cx="468052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/>
              <a:t>from </a:t>
            </a:r>
            <a:r>
              <a:rPr lang="en-US" altLang="ko-KR" dirty="0" err="1" smtClean="0"/>
              <a:t>microbit</a:t>
            </a:r>
            <a:r>
              <a:rPr lang="en-US" altLang="ko-KR" dirty="0" smtClean="0"/>
              <a:t> import *</a:t>
            </a:r>
          </a:p>
          <a:p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while True:</a:t>
            </a:r>
          </a:p>
          <a:p>
            <a:r>
              <a:rPr lang="en-US" altLang="ko-KR" dirty="0" smtClean="0"/>
              <a:t>    if pin0.is_touched():</a:t>
            </a:r>
          </a:p>
          <a:p>
            <a:r>
              <a:rPr lang="en-US" altLang="ko-KR" dirty="0" smtClean="0"/>
              <a:t>        </a:t>
            </a:r>
            <a:r>
              <a:rPr lang="en-US" altLang="ko-KR" dirty="0" err="1" smtClean="0"/>
              <a:t>display.show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Image.HAPPY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    else:</a:t>
            </a:r>
          </a:p>
          <a:p>
            <a:r>
              <a:rPr lang="en-US" altLang="ko-KR" dirty="0" smtClean="0"/>
              <a:t>        </a:t>
            </a:r>
            <a:r>
              <a:rPr lang="en-US" altLang="ko-KR" dirty="0" err="1" smtClean="0"/>
              <a:t>display.show</a:t>
            </a:r>
            <a:r>
              <a:rPr lang="en-US" altLang="ko-KR" dirty="0" smtClean="0"/>
              <a:t>(Image.SAD)</a:t>
            </a:r>
          </a:p>
          <a:p>
            <a:r>
              <a:rPr lang="en-US" altLang="ko-KR" dirty="0" smtClean="0"/>
              <a:t/>
            </a:r>
            <a:br>
              <a:rPr lang="en-US" altLang="ko-KR" dirty="0" smtClean="0"/>
            </a:br>
            <a:endParaRPr lang="ko-KR" altLang="en-US" dirty="0"/>
          </a:p>
        </p:txBody>
      </p:sp>
      <p:pic>
        <p:nvPicPr>
          <p:cNvPr id="21508" name="Picture 4" descr="마이크로비트 핀맵에 대한 이미지 검색결과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24744" y="4592960"/>
            <a:ext cx="3895725" cy="4391026"/>
          </a:xfrm>
          <a:prstGeom prst="rect">
            <a:avLst/>
          </a:prstGeom>
          <a:noFill/>
        </p:spPr>
      </p:pic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EEC44-69E0-410B-9A5E-D8F99EC9F1CC}" type="slidenum">
              <a:rPr lang="ko-KR" altLang="en-US" smtClean="0"/>
              <a:pPr/>
              <a:t>34</a:t>
            </a:fld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14. </a:t>
            </a:r>
            <a:r>
              <a:rPr lang="ko-KR" altLang="en-US" dirty="0" smtClean="0"/>
              <a:t>터치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764704" y="1640632"/>
            <a:ext cx="4752528" cy="3754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/>
              <a:t>from </a:t>
            </a:r>
            <a:r>
              <a:rPr lang="en-US" altLang="ko-KR" dirty="0" err="1" smtClean="0"/>
              <a:t>microbit</a:t>
            </a:r>
            <a:r>
              <a:rPr lang="en-US" altLang="ko-KR" dirty="0" smtClean="0"/>
              <a:t> import *</a:t>
            </a:r>
          </a:p>
          <a:p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while True:</a:t>
            </a:r>
          </a:p>
          <a:p>
            <a:r>
              <a:rPr lang="en-US" altLang="ko-KR" dirty="0" smtClean="0"/>
              <a:t>    if pin0.is_touched():</a:t>
            </a:r>
          </a:p>
          <a:p>
            <a:r>
              <a:rPr lang="en-US" altLang="ko-KR" dirty="0" smtClean="0"/>
              <a:t>        </a:t>
            </a:r>
            <a:r>
              <a:rPr lang="en-US" altLang="ko-KR" dirty="0" err="1" smtClean="0"/>
              <a:t>display.show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Image.HAPPY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    else:</a:t>
            </a:r>
          </a:p>
          <a:p>
            <a:r>
              <a:rPr lang="en-US" altLang="ko-KR" dirty="0" smtClean="0"/>
              <a:t>        </a:t>
            </a:r>
            <a:r>
              <a:rPr lang="en-US" altLang="ko-KR" dirty="0" err="1" smtClean="0"/>
              <a:t>display.show</a:t>
            </a:r>
            <a:r>
              <a:rPr lang="en-US" altLang="ko-KR" dirty="0" smtClean="0"/>
              <a:t>(Image.SAD)</a:t>
            </a:r>
          </a:p>
          <a:p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sz="2200" dirty="0" smtClean="0"/>
              <a:t># GND</a:t>
            </a:r>
            <a:r>
              <a:rPr lang="ko-KR" altLang="en-US" sz="2200" dirty="0" smtClean="0"/>
              <a:t>도 손을 대야 한다</a:t>
            </a:r>
            <a:r>
              <a:rPr lang="en-US" altLang="ko-KR" sz="2200" dirty="0" smtClean="0"/>
              <a:t>.</a:t>
            </a:r>
          </a:p>
          <a:p>
            <a:r>
              <a:rPr lang="en-US" altLang="ko-KR" dirty="0" smtClean="0"/>
              <a:t/>
            </a:r>
            <a:br>
              <a:rPr lang="en-US" altLang="ko-KR" dirty="0" smtClean="0"/>
            </a:b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EEC44-69E0-410B-9A5E-D8F99EC9F1CC}" type="slidenum">
              <a:rPr lang="ko-KR" altLang="en-US" smtClean="0"/>
              <a:pPr/>
              <a:t>35</a:t>
            </a:fld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15. </a:t>
            </a:r>
            <a:r>
              <a:rPr lang="ko-KR" altLang="en-US" dirty="0" smtClean="0"/>
              <a:t>음악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980728" y="2000672"/>
            <a:ext cx="3429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 smtClean="0"/>
              <a:t/>
            </a:r>
            <a:br>
              <a:rPr lang="ko-KR" altLang="en-US" dirty="0" smtClean="0"/>
            </a:br>
            <a:endParaRPr lang="ko-KR" altLang="en-US" dirty="0" smtClean="0"/>
          </a:p>
          <a:p>
            <a:r>
              <a:rPr lang="en-US" altLang="ko-KR" dirty="0" smtClean="0"/>
              <a:t>from </a:t>
            </a:r>
            <a:r>
              <a:rPr lang="en-US" altLang="ko-KR" dirty="0" err="1" smtClean="0"/>
              <a:t>microbit</a:t>
            </a:r>
            <a:r>
              <a:rPr lang="en-US" altLang="ko-KR" dirty="0" smtClean="0"/>
              <a:t> import *</a:t>
            </a:r>
          </a:p>
          <a:p>
            <a:r>
              <a:rPr lang="en-US" altLang="ko-KR" dirty="0" smtClean="0"/>
              <a:t>import music</a:t>
            </a:r>
          </a:p>
          <a:p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err="1" smtClean="0"/>
              <a:t>music.play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music.NYAN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/>
            </a:r>
            <a:br>
              <a:rPr lang="en-US" altLang="ko-KR" dirty="0" smtClean="0"/>
            </a:b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EEC44-69E0-410B-9A5E-D8F99EC9F1CC}" type="slidenum">
              <a:rPr lang="ko-KR" altLang="en-US" smtClean="0"/>
              <a:pPr/>
              <a:t>36</a:t>
            </a:fld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16. </a:t>
            </a:r>
            <a:r>
              <a:rPr lang="ko-KR" altLang="en-US" dirty="0" err="1" smtClean="0"/>
              <a:t>랜덤하게</a:t>
            </a:r>
            <a:r>
              <a:rPr lang="ko-KR" altLang="en-US" dirty="0" smtClean="0"/>
              <a:t> 문자열 출력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836712" y="2072680"/>
            <a:ext cx="4882852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/>
              <a:t>from </a:t>
            </a:r>
            <a:r>
              <a:rPr lang="en-US" altLang="ko-KR" dirty="0" err="1" smtClean="0"/>
              <a:t>microbit</a:t>
            </a:r>
            <a:r>
              <a:rPr lang="en-US" altLang="ko-KR" dirty="0" smtClean="0"/>
              <a:t> import *</a:t>
            </a:r>
          </a:p>
          <a:p>
            <a:r>
              <a:rPr lang="en-US" altLang="ko-KR" dirty="0" smtClean="0"/>
              <a:t>import random</a:t>
            </a:r>
          </a:p>
          <a:p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names = ["Mary", "Yolanda", "Damien", "Alia", "</a:t>
            </a:r>
            <a:r>
              <a:rPr lang="en-US" altLang="ko-KR" dirty="0" err="1" smtClean="0"/>
              <a:t>Kushal</a:t>
            </a:r>
            <a:r>
              <a:rPr lang="en-US" altLang="ko-KR" dirty="0" smtClean="0"/>
              <a:t>", "Mei </a:t>
            </a:r>
            <a:r>
              <a:rPr lang="en-US" altLang="ko-KR" dirty="0" err="1" smtClean="0"/>
              <a:t>Xiu</a:t>
            </a:r>
            <a:r>
              <a:rPr lang="en-US" altLang="ko-KR" dirty="0" smtClean="0"/>
              <a:t>", "</a:t>
            </a:r>
            <a:r>
              <a:rPr lang="en-US" altLang="ko-KR" dirty="0" err="1" smtClean="0"/>
              <a:t>Zoltan</a:t>
            </a:r>
            <a:r>
              <a:rPr lang="en-US" altLang="ko-KR" dirty="0" smtClean="0"/>
              <a:t>" ]</a:t>
            </a:r>
          </a:p>
          <a:p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err="1" smtClean="0"/>
              <a:t>display.scroll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random.choice</a:t>
            </a:r>
            <a:r>
              <a:rPr lang="en-US" altLang="ko-KR" dirty="0" smtClean="0"/>
              <a:t>(names))</a:t>
            </a:r>
          </a:p>
          <a:p>
            <a:r>
              <a:rPr lang="en-US" altLang="ko-KR" dirty="0" smtClean="0"/>
              <a:t/>
            </a:r>
            <a:br>
              <a:rPr lang="en-US" altLang="ko-KR" dirty="0" smtClean="0"/>
            </a:b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EEC44-69E0-410B-9A5E-D8F99EC9F1CC}" type="slidenum">
              <a:rPr lang="ko-KR" altLang="en-US" smtClean="0"/>
              <a:pPr/>
              <a:t>37</a:t>
            </a:fld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17. </a:t>
            </a:r>
            <a:r>
              <a:rPr lang="ko-KR" altLang="en-US" dirty="0" smtClean="0"/>
              <a:t>가속도 센서</a:t>
            </a:r>
            <a:r>
              <a:rPr lang="en-US" altLang="ko-KR" dirty="0" smtClean="0"/>
              <a:t>(</a:t>
            </a:r>
            <a:r>
              <a:rPr lang="ko-KR" altLang="en-US" dirty="0" smtClean="0"/>
              <a:t>방향 전환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357934" y="9519080"/>
            <a:ext cx="4286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b="1" dirty="0" smtClean="0"/>
              <a:t>2</a:t>
            </a:r>
            <a:endParaRPr lang="ko-KR" altLang="en-US" sz="1000" b="1" dirty="0"/>
          </a:p>
        </p:txBody>
      </p:sp>
      <p:sp>
        <p:nvSpPr>
          <p:cNvPr id="5" name="직사각형 4"/>
          <p:cNvSpPr/>
          <p:nvPr/>
        </p:nvSpPr>
        <p:spPr>
          <a:xfrm>
            <a:off x="548680" y="992560"/>
            <a:ext cx="5602932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/>
              <a:t/>
            </a:r>
            <a:br>
              <a:rPr lang="ko-KR" altLang="en-US" dirty="0" smtClean="0"/>
            </a:br>
            <a:endParaRPr lang="ko-KR" altLang="en-US" dirty="0" smtClean="0"/>
          </a:p>
          <a:p>
            <a:r>
              <a:rPr lang="en-US" altLang="ko-KR" dirty="0" smtClean="0"/>
              <a:t>from </a:t>
            </a:r>
            <a:r>
              <a:rPr lang="en-US" altLang="ko-KR" dirty="0" err="1" smtClean="0"/>
              <a:t>microbit</a:t>
            </a:r>
            <a:r>
              <a:rPr lang="en-US" altLang="ko-KR" dirty="0" smtClean="0"/>
              <a:t> import *</a:t>
            </a:r>
          </a:p>
          <a:p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while True:</a:t>
            </a:r>
          </a:p>
          <a:p>
            <a:r>
              <a:rPr lang="en-US" altLang="ko-KR" dirty="0" smtClean="0"/>
              <a:t>    gesture = </a:t>
            </a:r>
            <a:r>
              <a:rPr lang="en-US" altLang="ko-KR" dirty="0" err="1" smtClean="0"/>
              <a:t>accelerometer.current_gesture</a:t>
            </a:r>
            <a:r>
              <a:rPr lang="en-US" altLang="ko-KR" dirty="0" smtClean="0"/>
              <a:t>()</a:t>
            </a:r>
          </a:p>
          <a:p>
            <a:r>
              <a:rPr lang="en-US" altLang="ko-KR" dirty="0" smtClean="0"/>
              <a:t>    if gesture == "face up":</a:t>
            </a:r>
          </a:p>
          <a:p>
            <a:r>
              <a:rPr lang="en-US" altLang="ko-KR" dirty="0" smtClean="0"/>
              <a:t>        </a:t>
            </a:r>
            <a:r>
              <a:rPr lang="en-US" altLang="ko-KR" dirty="0" err="1" smtClean="0"/>
              <a:t>display.show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Image.HAPPY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    else:</a:t>
            </a:r>
          </a:p>
          <a:p>
            <a:r>
              <a:rPr lang="en-US" altLang="ko-KR" dirty="0" smtClean="0"/>
              <a:t>        </a:t>
            </a:r>
            <a:r>
              <a:rPr lang="en-US" altLang="ko-KR" dirty="0" err="1" smtClean="0"/>
              <a:t>display.show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Image.ANGRY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/>
            </a:r>
            <a:br>
              <a:rPr lang="en-US" altLang="ko-KR" dirty="0" smtClean="0"/>
            </a:br>
            <a:endParaRPr lang="ko-KR" altLang="en-US" dirty="0"/>
          </a:p>
        </p:txBody>
      </p:sp>
      <p:pic>
        <p:nvPicPr>
          <p:cNvPr id="18434" name="Picture 2" descr="https://i1.wp.com/cobit.kr/wp-content/uploads/2018/05/microbit-features-accelerometer.png?resize=300%2C230&amp;ssl=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24744" y="4016896"/>
            <a:ext cx="4038710" cy="3096344"/>
          </a:xfrm>
          <a:prstGeom prst="rect">
            <a:avLst/>
          </a:prstGeom>
          <a:noFill/>
        </p:spPr>
      </p:pic>
      <p:pic>
        <p:nvPicPr>
          <p:cNvPr id="18436" name="Picture 4" descr="https://i0.wp.com/cobit.kr/wp-content/uploads/2018/02/cobit_tr_ba_3_microbitAxes.jpg?resize=870%2C390&amp;ssl=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410" y="6836838"/>
            <a:ext cx="6846590" cy="3069162"/>
          </a:xfrm>
          <a:prstGeom prst="rect">
            <a:avLst/>
          </a:prstGeom>
          <a:noFill/>
        </p:spPr>
      </p:pic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EEC44-69E0-410B-9A5E-D8F99EC9F1CC}" type="slidenum">
              <a:rPr lang="ko-KR" altLang="en-US" smtClean="0"/>
              <a:pPr/>
              <a:t>38</a:t>
            </a:fld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-24" y="-35"/>
            <a:ext cx="5085208" cy="1006085"/>
          </a:xfrm>
        </p:spPr>
        <p:txBody>
          <a:bodyPr/>
          <a:lstStyle/>
          <a:p>
            <a:r>
              <a:rPr lang="en-US" altLang="ko-KR" dirty="0" smtClean="0"/>
              <a:t>18. </a:t>
            </a:r>
            <a:r>
              <a:rPr lang="ko-KR" altLang="en-US" dirty="0" err="1" smtClean="0"/>
              <a:t>제스쳐</a:t>
            </a:r>
            <a:r>
              <a:rPr lang="en-US" altLang="ko-KR" dirty="0" smtClean="0"/>
              <a:t>(</a:t>
            </a:r>
            <a:r>
              <a:rPr lang="ko-KR" altLang="en-US" dirty="0" smtClean="0"/>
              <a:t>방향 전환</a:t>
            </a:r>
            <a:r>
              <a:rPr lang="en-US" altLang="ko-KR" dirty="0" smtClean="0"/>
              <a:t>) </a:t>
            </a:r>
            <a:r>
              <a:rPr lang="ko-KR" altLang="en-US" dirty="0" smtClean="0"/>
              <a:t>심화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548680" y="1640632"/>
            <a:ext cx="5746948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/>
              <a:t>from </a:t>
            </a:r>
            <a:r>
              <a:rPr lang="en-US" altLang="ko-KR" dirty="0" err="1" smtClean="0"/>
              <a:t>microbit</a:t>
            </a:r>
            <a:r>
              <a:rPr lang="en-US" altLang="ko-KR" dirty="0" smtClean="0"/>
              <a:t> import *</a:t>
            </a:r>
          </a:p>
          <a:p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while True:</a:t>
            </a:r>
          </a:p>
          <a:p>
            <a:r>
              <a:rPr lang="en-US" altLang="ko-KR" dirty="0" smtClean="0"/>
              <a:t>    gesture = </a:t>
            </a:r>
            <a:r>
              <a:rPr lang="en-US" altLang="ko-KR" dirty="0" err="1" smtClean="0"/>
              <a:t>accelerometer.current_gesture</a:t>
            </a:r>
            <a:r>
              <a:rPr lang="en-US" altLang="ko-KR" dirty="0" smtClean="0"/>
              <a:t>()</a:t>
            </a:r>
          </a:p>
          <a:p>
            <a:r>
              <a:rPr lang="en-US" altLang="ko-KR" dirty="0" smtClean="0"/>
              <a:t>    if gesture == "face up":</a:t>
            </a:r>
          </a:p>
          <a:p>
            <a:r>
              <a:rPr lang="en-US" altLang="ko-KR" dirty="0" smtClean="0"/>
              <a:t>        </a:t>
            </a:r>
            <a:r>
              <a:rPr lang="en-US" altLang="ko-KR" dirty="0" err="1" smtClean="0"/>
              <a:t>display.show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Image.HAPPY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    </a:t>
            </a:r>
            <a:r>
              <a:rPr lang="en-US" altLang="ko-KR" dirty="0" err="1" smtClean="0"/>
              <a:t>elif</a:t>
            </a:r>
            <a:r>
              <a:rPr lang="en-US" altLang="ko-KR" dirty="0" smtClean="0"/>
              <a:t> gesture == "face down":</a:t>
            </a:r>
          </a:p>
          <a:p>
            <a:r>
              <a:rPr lang="en-US" altLang="ko-KR" dirty="0" smtClean="0"/>
              <a:t>        </a:t>
            </a:r>
            <a:r>
              <a:rPr lang="en-US" altLang="ko-KR" dirty="0" err="1" smtClean="0"/>
              <a:t>display.show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Image.HEART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    </a:t>
            </a:r>
            <a:r>
              <a:rPr lang="en-US" altLang="ko-KR" dirty="0" err="1" smtClean="0"/>
              <a:t>elif</a:t>
            </a:r>
            <a:r>
              <a:rPr lang="en-US" altLang="ko-KR" dirty="0" smtClean="0"/>
              <a:t> gesture == "up":</a:t>
            </a:r>
          </a:p>
          <a:p>
            <a:r>
              <a:rPr lang="en-US" altLang="ko-KR" dirty="0" smtClean="0"/>
              <a:t>        </a:t>
            </a:r>
            <a:r>
              <a:rPr lang="en-US" altLang="ko-KR" dirty="0" err="1" smtClean="0"/>
              <a:t>display.show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Image.HEART_SMALL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    </a:t>
            </a:r>
            <a:r>
              <a:rPr lang="en-US" altLang="ko-KR" dirty="0" err="1" smtClean="0"/>
              <a:t>elif</a:t>
            </a:r>
            <a:r>
              <a:rPr lang="en-US" altLang="ko-KR" dirty="0" smtClean="0"/>
              <a:t> gesture == "left":</a:t>
            </a:r>
          </a:p>
          <a:p>
            <a:r>
              <a:rPr lang="en-US" altLang="ko-KR" dirty="0" smtClean="0"/>
              <a:t>        </a:t>
            </a:r>
            <a:r>
              <a:rPr lang="en-US" altLang="ko-KR" dirty="0" err="1" smtClean="0"/>
              <a:t>display.show</a:t>
            </a:r>
            <a:r>
              <a:rPr lang="en-US" altLang="ko-KR" dirty="0" smtClean="0"/>
              <a:t>(Image.SAD)</a:t>
            </a:r>
          </a:p>
          <a:p>
            <a:r>
              <a:rPr lang="en-US" altLang="ko-KR" dirty="0" smtClean="0"/>
              <a:t>    </a:t>
            </a:r>
            <a:r>
              <a:rPr lang="en-US" altLang="ko-KR" dirty="0" err="1" smtClean="0"/>
              <a:t>elif</a:t>
            </a:r>
            <a:r>
              <a:rPr lang="en-US" altLang="ko-KR" dirty="0" smtClean="0"/>
              <a:t> gesture == "right":</a:t>
            </a:r>
          </a:p>
          <a:p>
            <a:r>
              <a:rPr lang="en-US" altLang="ko-KR" dirty="0" smtClean="0"/>
              <a:t>        </a:t>
            </a:r>
            <a:r>
              <a:rPr lang="en-US" altLang="ko-KR" dirty="0" err="1" smtClean="0"/>
              <a:t>display.show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Image.ANGRY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    else:</a:t>
            </a:r>
          </a:p>
          <a:p>
            <a:r>
              <a:rPr lang="en-US" altLang="ko-KR" dirty="0" smtClean="0"/>
              <a:t>        </a:t>
            </a:r>
            <a:r>
              <a:rPr lang="en-US" altLang="ko-KR" dirty="0" err="1" smtClean="0"/>
              <a:t>display.show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Image.SILLY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/>
            </a:r>
            <a:br>
              <a:rPr lang="en-US" altLang="ko-KR" dirty="0" smtClean="0"/>
            </a:b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EEC44-69E0-410B-9A5E-D8F99EC9F1CC}" type="slidenum">
              <a:rPr lang="ko-KR" altLang="en-US" smtClean="0"/>
              <a:pPr/>
              <a:t>39</a:t>
            </a:fld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파이썬</a:t>
            </a:r>
            <a:r>
              <a:rPr lang="ko-KR" altLang="en-US" dirty="0" smtClean="0"/>
              <a:t> 설치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EEC44-69E0-410B-9A5E-D8F99EC9F1CC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pic>
        <p:nvPicPr>
          <p:cNvPr id="5" name="image18.png"/>
          <p:cNvPicPr/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548680" y="1640632"/>
            <a:ext cx="5734050" cy="3225800"/>
          </a:xfrm>
          <a:prstGeom prst="rect">
            <a:avLst/>
          </a:prstGeom>
          <a:ln/>
        </p:spPr>
      </p:pic>
      <p:sp>
        <p:nvSpPr>
          <p:cNvPr id="6" name="직사각형 5"/>
          <p:cNvSpPr/>
          <p:nvPr/>
        </p:nvSpPr>
        <p:spPr>
          <a:xfrm>
            <a:off x="548680" y="1136576"/>
            <a:ext cx="19014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ko-KR" altLang="ko-KR" dirty="0" smtClean="0"/>
              <a:t>Install Now 선택</a:t>
            </a:r>
            <a:endParaRPr lang="ko-KR" altLang="ko-KR" dirty="0"/>
          </a:p>
        </p:txBody>
      </p:sp>
      <p:pic>
        <p:nvPicPr>
          <p:cNvPr id="7" name="image5.png"/>
          <p:cNvPicPr/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476672" y="6249144"/>
            <a:ext cx="5734050" cy="3225800"/>
          </a:xfrm>
          <a:prstGeom prst="rect">
            <a:avLst/>
          </a:prstGeom>
          <a:ln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19. </a:t>
            </a:r>
            <a:r>
              <a:rPr lang="ko-KR" altLang="en-US" dirty="0" smtClean="0"/>
              <a:t>랜덤과 </a:t>
            </a:r>
            <a:r>
              <a:rPr lang="ko-KR" altLang="en-US" dirty="0" err="1" smtClean="0"/>
              <a:t>제스쳐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30932" y="1208584"/>
            <a:ext cx="6827068" cy="67403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/>
              <a:t>from </a:t>
            </a:r>
            <a:r>
              <a:rPr lang="en-US" altLang="ko-KR" dirty="0" err="1" smtClean="0"/>
              <a:t>microbit</a:t>
            </a:r>
            <a:r>
              <a:rPr lang="en-US" altLang="ko-KR" dirty="0" smtClean="0"/>
              <a:t> import *</a:t>
            </a:r>
          </a:p>
          <a:p>
            <a:r>
              <a:rPr lang="en-US" altLang="ko-KR" dirty="0" smtClean="0"/>
              <a:t>import random</a:t>
            </a:r>
          </a:p>
          <a:p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answers = [</a:t>
            </a:r>
          </a:p>
          <a:p>
            <a:r>
              <a:rPr lang="en-US" altLang="ko-KR" dirty="0" smtClean="0"/>
              <a:t>    "It is certain",</a:t>
            </a:r>
          </a:p>
          <a:p>
            <a:r>
              <a:rPr lang="en-US" altLang="ko-KR" dirty="0" smtClean="0"/>
              <a:t>    "It is decidedly so",</a:t>
            </a:r>
          </a:p>
          <a:p>
            <a:r>
              <a:rPr lang="en-US" altLang="ko-KR" dirty="0" smtClean="0"/>
              <a:t>    "Without a doubt",</a:t>
            </a:r>
          </a:p>
          <a:p>
            <a:r>
              <a:rPr lang="en-US" altLang="ko-KR" dirty="0" smtClean="0"/>
              <a:t>    "Yes, definitely",</a:t>
            </a:r>
          </a:p>
          <a:p>
            <a:r>
              <a:rPr lang="en-US" altLang="ko-KR" dirty="0" smtClean="0"/>
              <a:t>    "You may rely on it",</a:t>
            </a:r>
          </a:p>
          <a:p>
            <a:r>
              <a:rPr lang="en-US" altLang="ko-KR" dirty="0" smtClean="0"/>
              <a:t>    "As I see it, yes",</a:t>
            </a:r>
          </a:p>
          <a:p>
            <a:r>
              <a:rPr lang="en-US" altLang="ko-KR" dirty="0" smtClean="0"/>
              <a:t>    "Most likely",</a:t>
            </a:r>
          </a:p>
          <a:p>
            <a:r>
              <a:rPr lang="en-US" altLang="ko-KR" dirty="0" smtClean="0"/>
              <a:t>    "Outlook good",</a:t>
            </a:r>
          </a:p>
          <a:p>
            <a:r>
              <a:rPr lang="en-US" altLang="ko-KR" dirty="0" smtClean="0"/>
              <a:t>    "Yes",</a:t>
            </a:r>
          </a:p>
          <a:p>
            <a:r>
              <a:rPr lang="en-US" altLang="ko-KR" dirty="0" smtClean="0"/>
              <a:t>    "Signs point to yes",</a:t>
            </a:r>
          </a:p>
          <a:p>
            <a:r>
              <a:rPr lang="en-US" altLang="ko-KR" dirty="0" smtClean="0"/>
              <a:t>    ]</a:t>
            </a:r>
          </a:p>
          <a:p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while True:</a:t>
            </a:r>
          </a:p>
          <a:p>
            <a:r>
              <a:rPr lang="en-US" altLang="ko-KR" dirty="0" smtClean="0"/>
              <a:t>    </a:t>
            </a:r>
            <a:r>
              <a:rPr lang="en-US" altLang="ko-KR" dirty="0" err="1" smtClean="0"/>
              <a:t>display.show</a:t>
            </a:r>
            <a:r>
              <a:rPr lang="en-US" altLang="ko-KR" dirty="0" smtClean="0"/>
              <a:t>("8")</a:t>
            </a:r>
          </a:p>
          <a:p>
            <a:r>
              <a:rPr lang="en-US" altLang="ko-KR" dirty="0" smtClean="0"/>
              <a:t>    if </a:t>
            </a:r>
            <a:r>
              <a:rPr lang="en-US" altLang="ko-KR" dirty="0" err="1" smtClean="0"/>
              <a:t>accelerometer.was_gesture</a:t>
            </a:r>
            <a:r>
              <a:rPr lang="en-US" altLang="ko-KR" dirty="0" smtClean="0"/>
              <a:t>("shake"):</a:t>
            </a:r>
          </a:p>
          <a:p>
            <a:r>
              <a:rPr lang="en-US" altLang="ko-KR" dirty="0" smtClean="0"/>
              <a:t>        </a:t>
            </a:r>
            <a:r>
              <a:rPr lang="en-US" altLang="ko-KR" dirty="0" err="1" smtClean="0"/>
              <a:t>display.clear</a:t>
            </a:r>
            <a:r>
              <a:rPr lang="en-US" altLang="ko-KR" dirty="0" smtClean="0"/>
              <a:t>()</a:t>
            </a:r>
          </a:p>
          <a:p>
            <a:r>
              <a:rPr lang="en-US" altLang="ko-KR" dirty="0" smtClean="0"/>
              <a:t>        sleep(1000)</a:t>
            </a:r>
          </a:p>
          <a:p>
            <a:r>
              <a:rPr lang="en-US" altLang="ko-KR" dirty="0" smtClean="0"/>
              <a:t>        </a:t>
            </a:r>
            <a:r>
              <a:rPr lang="en-US" altLang="ko-KR" dirty="0" err="1" smtClean="0"/>
              <a:t>display.scroll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random.choice</a:t>
            </a:r>
            <a:r>
              <a:rPr lang="en-US" altLang="ko-KR" dirty="0" smtClean="0"/>
              <a:t>(answers))</a:t>
            </a:r>
          </a:p>
          <a:p>
            <a:r>
              <a:rPr lang="en-US" altLang="ko-KR" dirty="0" smtClean="0"/>
              <a:t/>
            </a:r>
            <a:br>
              <a:rPr lang="en-US" altLang="ko-KR" dirty="0" smtClean="0"/>
            </a:b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EEC44-69E0-410B-9A5E-D8F99EC9F1CC}" type="slidenum">
              <a:rPr lang="ko-KR" altLang="en-US" smtClean="0"/>
              <a:pPr/>
              <a:t>40</a:t>
            </a:fld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20. </a:t>
            </a:r>
            <a:r>
              <a:rPr lang="ko-KR" altLang="en-US" dirty="0" smtClean="0"/>
              <a:t>라디오 통신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692696" y="1568624"/>
            <a:ext cx="3429000" cy="34163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 smtClean="0"/>
              <a:t>import radio</a:t>
            </a:r>
          </a:p>
          <a:p>
            <a:r>
              <a:rPr lang="en-US" altLang="ko-KR" dirty="0" smtClean="0"/>
              <a:t>from </a:t>
            </a:r>
            <a:r>
              <a:rPr lang="en-US" altLang="ko-KR" dirty="0" err="1" smtClean="0"/>
              <a:t>microbit</a:t>
            </a:r>
            <a:r>
              <a:rPr lang="en-US" altLang="ko-KR" dirty="0" smtClean="0"/>
              <a:t> import *</a:t>
            </a:r>
          </a:p>
          <a:p>
            <a:r>
              <a:rPr lang="en-US" altLang="ko-KR" dirty="0" err="1" smtClean="0"/>
              <a:t>radio.on</a:t>
            </a:r>
            <a:r>
              <a:rPr lang="en-US" altLang="ko-KR" dirty="0" smtClean="0"/>
              <a:t>()</a:t>
            </a:r>
          </a:p>
          <a:p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while True:</a:t>
            </a:r>
          </a:p>
          <a:p>
            <a:r>
              <a:rPr lang="en-US" altLang="ko-KR" dirty="0" smtClean="0"/>
              <a:t>    if </a:t>
            </a:r>
            <a:r>
              <a:rPr lang="en-US" altLang="ko-KR" dirty="0" err="1" smtClean="0"/>
              <a:t>button_a.was_pressed</a:t>
            </a:r>
            <a:r>
              <a:rPr lang="en-US" altLang="ko-KR" dirty="0" smtClean="0"/>
              <a:t>():</a:t>
            </a:r>
          </a:p>
          <a:p>
            <a:r>
              <a:rPr lang="en-US" altLang="ko-KR" dirty="0" smtClean="0"/>
              <a:t>        </a:t>
            </a:r>
            <a:r>
              <a:rPr lang="en-US" altLang="ko-KR" dirty="0" err="1" smtClean="0"/>
              <a:t>radio.send</a:t>
            </a:r>
            <a:r>
              <a:rPr lang="en-US" altLang="ko-KR" dirty="0" smtClean="0"/>
              <a:t>('flash')  </a:t>
            </a:r>
          </a:p>
          <a:p>
            <a:r>
              <a:rPr lang="en-US" altLang="ko-KR" dirty="0" smtClean="0"/>
              <a:t>    incoming = </a:t>
            </a:r>
            <a:r>
              <a:rPr lang="en-US" altLang="ko-KR" dirty="0" err="1" smtClean="0"/>
              <a:t>radio.receive</a:t>
            </a:r>
            <a:r>
              <a:rPr lang="en-US" altLang="ko-KR" dirty="0" smtClean="0"/>
              <a:t>()</a:t>
            </a:r>
          </a:p>
          <a:p>
            <a:r>
              <a:rPr lang="en-US" altLang="ko-KR" dirty="0" smtClean="0"/>
              <a:t>    if incoming == 'flash':</a:t>
            </a:r>
          </a:p>
          <a:p>
            <a:r>
              <a:rPr lang="en-US" altLang="ko-KR" dirty="0" smtClean="0"/>
              <a:t>        </a:t>
            </a:r>
            <a:r>
              <a:rPr lang="en-US" altLang="ko-KR" dirty="0" err="1" smtClean="0"/>
              <a:t>display.scroll</a:t>
            </a:r>
            <a:r>
              <a:rPr lang="en-US" altLang="ko-KR" dirty="0" smtClean="0"/>
              <a:t>("Hi")</a:t>
            </a:r>
          </a:p>
          <a:p>
            <a:r>
              <a:rPr lang="en-US" altLang="ko-KR" dirty="0" smtClean="0"/>
              <a:t/>
            </a:r>
            <a:br>
              <a:rPr lang="en-US" altLang="ko-KR" dirty="0" smtClean="0"/>
            </a:b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EEC44-69E0-410B-9A5E-D8F99EC9F1CC}" type="slidenum">
              <a:rPr lang="ko-KR" altLang="en-US" smtClean="0"/>
              <a:pPr/>
              <a:t>41</a:t>
            </a:fld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21. </a:t>
            </a:r>
            <a:r>
              <a:rPr lang="ko-KR" altLang="en-US" dirty="0" smtClean="0"/>
              <a:t>라디오 통신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449288" y="1424608"/>
            <a:ext cx="6408712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/>
              <a:t>import radio</a:t>
            </a:r>
          </a:p>
          <a:p>
            <a:r>
              <a:rPr lang="en-US" altLang="ko-KR" dirty="0" smtClean="0"/>
              <a:t>import random</a:t>
            </a:r>
          </a:p>
          <a:p>
            <a:r>
              <a:rPr lang="en-US" altLang="ko-KR" dirty="0" smtClean="0"/>
              <a:t>from </a:t>
            </a:r>
            <a:r>
              <a:rPr lang="en-US" altLang="ko-KR" dirty="0" err="1" smtClean="0"/>
              <a:t>microbit</a:t>
            </a:r>
            <a:r>
              <a:rPr lang="en-US" altLang="ko-KR" dirty="0" smtClean="0"/>
              <a:t> import display, Image, </a:t>
            </a:r>
            <a:r>
              <a:rPr lang="en-US" altLang="ko-KR" dirty="0" err="1" smtClean="0"/>
              <a:t>button_a</a:t>
            </a:r>
            <a:r>
              <a:rPr lang="en-US" altLang="ko-KR" dirty="0" smtClean="0"/>
              <a:t>, sleep</a:t>
            </a:r>
          </a:p>
          <a:p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flash = [Image().invert()*(</a:t>
            </a:r>
            <a:r>
              <a:rPr lang="en-US" altLang="ko-KR" dirty="0" err="1" smtClean="0"/>
              <a:t>i</a:t>
            </a:r>
            <a:r>
              <a:rPr lang="en-US" altLang="ko-KR" dirty="0" smtClean="0"/>
              <a:t>/9) for </a:t>
            </a:r>
            <a:r>
              <a:rPr lang="en-US" altLang="ko-KR" dirty="0" err="1" smtClean="0"/>
              <a:t>i</a:t>
            </a:r>
            <a:r>
              <a:rPr lang="en-US" altLang="ko-KR" dirty="0" smtClean="0"/>
              <a:t> in range(9, -1, -1)]</a:t>
            </a:r>
          </a:p>
          <a:p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err="1" smtClean="0"/>
              <a:t>radio.on</a:t>
            </a:r>
            <a:r>
              <a:rPr lang="en-US" altLang="ko-KR" dirty="0" smtClean="0"/>
              <a:t>()</a:t>
            </a:r>
          </a:p>
          <a:p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while True:</a:t>
            </a:r>
          </a:p>
          <a:p>
            <a:r>
              <a:rPr lang="en-US" altLang="ko-KR" dirty="0" smtClean="0"/>
              <a:t>    if </a:t>
            </a:r>
            <a:r>
              <a:rPr lang="en-US" altLang="ko-KR" dirty="0" err="1" smtClean="0"/>
              <a:t>button_a.was_pressed</a:t>
            </a:r>
            <a:r>
              <a:rPr lang="en-US" altLang="ko-KR" dirty="0" smtClean="0"/>
              <a:t>():</a:t>
            </a:r>
          </a:p>
          <a:p>
            <a:r>
              <a:rPr lang="en-US" altLang="ko-KR" dirty="0" smtClean="0"/>
              <a:t>        </a:t>
            </a:r>
            <a:r>
              <a:rPr lang="en-US" altLang="ko-KR" dirty="0" err="1" smtClean="0"/>
              <a:t>radio.send</a:t>
            </a:r>
            <a:r>
              <a:rPr lang="en-US" altLang="ko-KR" dirty="0" smtClean="0"/>
              <a:t>('flash')  </a:t>
            </a:r>
          </a:p>
          <a:p>
            <a:r>
              <a:rPr lang="en-US" altLang="ko-KR" dirty="0" smtClean="0"/>
              <a:t>    incoming = </a:t>
            </a:r>
            <a:r>
              <a:rPr lang="en-US" altLang="ko-KR" dirty="0" err="1" smtClean="0"/>
              <a:t>radio.receive</a:t>
            </a:r>
            <a:r>
              <a:rPr lang="en-US" altLang="ko-KR" dirty="0" smtClean="0"/>
              <a:t>()</a:t>
            </a:r>
          </a:p>
          <a:p>
            <a:r>
              <a:rPr lang="en-US" altLang="ko-KR" dirty="0" smtClean="0"/>
              <a:t>    if incoming == 'flash':</a:t>
            </a:r>
          </a:p>
          <a:p>
            <a:r>
              <a:rPr lang="en-US" altLang="ko-KR" dirty="0" smtClean="0"/>
              <a:t>        sleep(</a:t>
            </a:r>
            <a:r>
              <a:rPr lang="en-US" altLang="ko-KR" dirty="0" err="1" smtClean="0"/>
              <a:t>random.randint</a:t>
            </a:r>
            <a:r>
              <a:rPr lang="en-US" altLang="ko-KR" dirty="0" smtClean="0"/>
              <a:t>(50, 350))</a:t>
            </a:r>
          </a:p>
          <a:p>
            <a:r>
              <a:rPr lang="en-US" altLang="ko-KR" dirty="0" smtClean="0"/>
              <a:t>        </a:t>
            </a:r>
            <a:r>
              <a:rPr lang="en-US" altLang="ko-KR" dirty="0" err="1" smtClean="0"/>
              <a:t>display.show</a:t>
            </a:r>
            <a:r>
              <a:rPr lang="en-US" altLang="ko-KR" dirty="0" smtClean="0"/>
              <a:t>(flash, delay=100, wait=False)</a:t>
            </a:r>
          </a:p>
          <a:p>
            <a:r>
              <a:rPr lang="en-US" altLang="ko-KR" dirty="0" smtClean="0"/>
              <a:t>        if </a:t>
            </a:r>
            <a:r>
              <a:rPr lang="en-US" altLang="ko-KR" dirty="0" err="1" smtClean="0"/>
              <a:t>random.randint</a:t>
            </a:r>
            <a:r>
              <a:rPr lang="en-US" altLang="ko-KR" dirty="0" smtClean="0"/>
              <a:t>(0, 9) == 0:</a:t>
            </a:r>
          </a:p>
          <a:p>
            <a:r>
              <a:rPr lang="en-US" altLang="ko-KR" dirty="0" smtClean="0"/>
              <a:t>            sleep(500)</a:t>
            </a:r>
          </a:p>
          <a:p>
            <a:r>
              <a:rPr lang="en-US" altLang="ko-KR" dirty="0" smtClean="0"/>
              <a:t>            </a:t>
            </a:r>
            <a:r>
              <a:rPr lang="en-US" altLang="ko-KR" dirty="0" err="1" smtClean="0"/>
              <a:t>radio.send</a:t>
            </a:r>
            <a:r>
              <a:rPr lang="en-US" altLang="ko-KR" dirty="0" smtClean="0"/>
              <a:t>('flash')  </a:t>
            </a:r>
          </a:p>
          <a:p>
            <a:r>
              <a:rPr lang="en-US" altLang="ko-KR" dirty="0" smtClean="0"/>
              <a:t/>
            </a:r>
            <a:br>
              <a:rPr lang="en-US" altLang="ko-KR" dirty="0" smtClean="0"/>
            </a:b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EEC44-69E0-410B-9A5E-D8F99EC9F1CC}" type="slidenum">
              <a:rPr lang="ko-KR" altLang="en-US" smtClean="0"/>
              <a:pPr/>
              <a:t>42</a:t>
            </a:fld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22. </a:t>
            </a:r>
            <a:r>
              <a:rPr lang="ko-KR" altLang="en-US" dirty="0" smtClean="0"/>
              <a:t>시리얼 통신</a:t>
            </a: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EEC44-69E0-410B-9A5E-D8F99EC9F1CC}" type="slidenum">
              <a:rPr lang="ko-KR" altLang="en-US" smtClean="0"/>
              <a:pPr/>
              <a:t>43</a:t>
            </a:fld>
            <a:endParaRPr lang="ko-KR" altLang="en-US" dirty="0"/>
          </a:p>
        </p:txBody>
      </p:sp>
      <p:sp>
        <p:nvSpPr>
          <p:cNvPr id="6146" name="Rectangle 2"/>
          <p:cNvSpPr>
            <a:spLocks noChangeArrowheads="1"/>
          </p:cNvSpPr>
          <p:nvPr/>
        </p:nvSpPr>
        <p:spPr bwMode="auto">
          <a:xfrm>
            <a:off x="260648" y="1304781"/>
            <a:ext cx="7200800" cy="984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2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Pyserial</a:t>
            </a:r>
            <a:r>
              <a:rPr kumimoji="1" lang="ko-KR" sz="2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설치</a:t>
            </a:r>
            <a:endParaRPr kumimoji="1" lang="ko-KR" sz="2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1" lang="ko-KR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검색창에</a:t>
            </a:r>
            <a:r>
              <a:rPr kumimoji="1" lang="ko-K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 </a:t>
            </a:r>
            <a:r>
              <a:rPr kumimoji="1" lang="ko-KR" altLang="ko-K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cmd </a:t>
            </a:r>
            <a:r>
              <a:rPr kumimoji="1" lang="ko-K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입력</a:t>
            </a:r>
            <a:r>
              <a:rPr kumimoji="1" lang="ko-KR" altLang="ko-K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-&gt;pip3 install pyserial</a:t>
            </a:r>
            <a:r>
              <a:rPr kumimoji="1" lang="ko-K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입력</a:t>
            </a:r>
            <a:endParaRPr kumimoji="1" lang="ko-KR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pic>
        <p:nvPicPr>
          <p:cNvPr id="6145" name="image10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4664" y="5889104"/>
            <a:ext cx="5734050" cy="2924175"/>
          </a:xfrm>
          <a:prstGeom prst="rect">
            <a:avLst/>
          </a:prstGeom>
          <a:noFill/>
        </p:spPr>
      </p:pic>
      <p:pic>
        <p:nvPicPr>
          <p:cNvPr id="8" name="그림 7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32656" y="2216696"/>
            <a:ext cx="5733415" cy="32266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22. </a:t>
            </a:r>
            <a:r>
              <a:rPr lang="ko-KR" altLang="en-US" dirty="0" smtClean="0"/>
              <a:t>시리얼 통신</a:t>
            </a: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EEC44-69E0-410B-9A5E-D8F99EC9F1CC}" type="slidenum">
              <a:rPr lang="ko-KR" altLang="en-US" smtClean="0"/>
              <a:pPr/>
              <a:t>44</a:t>
            </a:fld>
            <a:endParaRPr lang="ko-KR" altLang="en-US" dirty="0"/>
          </a:p>
        </p:txBody>
      </p:sp>
      <p:pic>
        <p:nvPicPr>
          <p:cNvPr id="4098" name="image1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8640" y="1928664"/>
            <a:ext cx="5743575" cy="3228975"/>
          </a:xfrm>
          <a:prstGeom prst="rect">
            <a:avLst/>
          </a:prstGeom>
          <a:noFill/>
        </p:spPr>
      </p:pic>
      <p:pic>
        <p:nvPicPr>
          <p:cNvPr id="4097" name="image17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88640" y="6393160"/>
            <a:ext cx="5734050" cy="2447925"/>
          </a:xfrm>
          <a:prstGeom prst="rect">
            <a:avLst/>
          </a:prstGeom>
          <a:noFill/>
        </p:spPr>
      </p:pic>
      <p:sp>
        <p:nvSpPr>
          <p:cNvPr id="4099" name="Rectangle 3"/>
          <p:cNvSpPr>
            <a:spLocks noChangeArrowheads="1"/>
          </p:cNvSpPr>
          <p:nvPr/>
        </p:nvSpPr>
        <p:spPr bwMode="auto">
          <a:xfrm>
            <a:off x="332656" y="1136576"/>
            <a:ext cx="1470274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2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Putty </a:t>
            </a:r>
            <a:r>
              <a:rPr kumimoji="1" lang="ko-KR" sz="2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설치</a:t>
            </a:r>
            <a:endParaRPr kumimoji="1" lang="ko-KR" sz="2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sz="2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4100" name="Rectangle 4"/>
          <p:cNvSpPr>
            <a:spLocks noChangeArrowheads="1"/>
          </p:cNvSpPr>
          <p:nvPr/>
        </p:nvSpPr>
        <p:spPr bwMode="auto">
          <a:xfrm>
            <a:off x="188640" y="5601072"/>
            <a:ext cx="3980577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-Download PuTTY</a:t>
            </a:r>
            <a:r>
              <a:rPr kumimoji="1" lang="ko-K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클릭</a:t>
            </a:r>
            <a:endParaRPr kumimoji="1" lang="ko-KR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-</a:t>
            </a:r>
            <a:r>
              <a:rPr kumimoji="1" lang="ko-K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자신의 컴퓨터에 맞는 버전 다운로드</a:t>
            </a:r>
            <a:endParaRPr kumimoji="1" lang="ko-KR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22. </a:t>
            </a:r>
            <a:r>
              <a:rPr lang="ko-KR" altLang="en-US" dirty="0" smtClean="0"/>
              <a:t>시리얼 통신</a:t>
            </a: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EEC44-69E0-410B-9A5E-D8F99EC9F1CC}" type="slidenum">
              <a:rPr lang="ko-KR" altLang="en-US" smtClean="0"/>
              <a:pPr/>
              <a:t>45</a:t>
            </a:fld>
            <a:endParaRPr lang="ko-KR" altLang="en-US" dirty="0"/>
          </a:p>
        </p:txBody>
      </p:sp>
      <p:pic>
        <p:nvPicPr>
          <p:cNvPr id="2050" name="image27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0728" y="3008784"/>
            <a:ext cx="3200400" cy="1504950"/>
          </a:xfrm>
          <a:prstGeom prst="rect">
            <a:avLst/>
          </a:prstGeom>
          <a:noFill/>
        </p:spPr>
      </p:pic>
      <p:pic>
        <p:nvPicPr>
          <p:cNvPr id="2049" name="image23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52736" y="5817096"/>
            <a:ext cx="3095625" cy="3048000"/>
          </a:xfrm>
          <a:prstGeom prst="rect">
            <a:avLst/>
          </a:prstGeom>
          <a:noFill/>
        </p:spPr>
      </p:pic>
      <p:sp>
        <p:nvSpPr>
          <p:cNvPr id="2051" name="Rectangle 3"/>
          <p:cNvSpPr>
            <a:spLocks noChangeArrowheads="1"/>
          </p:cNvSpPr>
          <p:nvPr/>
        </p:nvSpPr>
        <p:spPr bwMode="auto">
          <a:xfrm>
            <a:off x="836712" y="1875329"/>
            <a:ext cx="231666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sz="2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시리얼 통신 예제</a:t>
            </a:r>
            <a:endParaRPr kumimoji="1" lang="ko-KR" sz="2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2052" name="Rectangle 4"/>
          <p:cNvSpPr>
            <a:spLocks noChangeArrowheads="1"/>
          </p:cNvSpPr>
          <p:nvPr/>
        </p:nvSpPr>
        <p:spPr bwMode="auto">
          <a:xfrm>
            <a:off x="0" y="1962150"/>
            <a:ext cx="6858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22. </a:t>
            </a:r>
            <a:r>
              <a:rPr lang="ko-KR" altLang="en-US" dirty="0" smtClean="0"/>
              <a:t>시리얼 통신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908720" y="1784648"/>
            <a:ext cx="3429000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 smtClean="0"/>
              <a:t>from </a:t>
            </a:r>
            <a:r>
              <a:rPr lang="en-US" altLang="ko-KR" dirty="0" err="1" smtClean="0"/>
              <a:t>microbit</a:t>
            </a:r>
            <a:r>
              <a:rPr lang="en-US" altLang="ko-KR" dirty="0" smtClean="0"/>
              <a:t> import *</a:t>
            </a:r>
          </a:p>
          <a:p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err="1" smtClean="0"/>
              <a:t>uart.init</a:t>
            </a:r>
            <a:r>
              <a:rPr lang="en-US" altLang="ko-KR" dirty="0" smtClean="0"/>
              <a:t>(115200)</a:t>
            </a:r>
          </a:p>
          <a:p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while 1:</a:t>
            </a:r>
          </a:p>
          <a:p>
            <a:r>
              <a:rPr lang="en-US" altLang="ko-KR" dirty="0" smtClean="0"/>
              <a:t>    </a:t>
            </a:r>
            <a:r>
              <a:rPr lang="en-US" altLang="ko-KR" dirty="0" err="1" smtClean="0"/>
              <a:t>uart.write</a:t>
            </a:r>
            <a:r>
              <a:rPr lang="en-US" altLang="ko-KR" dirty="0" smtClean="0"/>
              <a:t>("Hello")</a:t>
            </a:r>
          </a:p>
          <a:p>
            <a:r>
              <a:rPr lang="en-US" altLang="ko-KR" dirty="0" smtClean="0"/>
              <a:t>    sleep(1000)</a:t>
            </a:r>
          </a:p>
          <a:p>
            <a:r>
              <a:rPr lang="en-US" altLang="ko-KR" dirty="0" smtClean="0"/>
              <a:t/>
            </a:r>
            <a:br>
              <a:rPr lang="en-US" altLang="ko-KR" dirty="0" smtClean="0"/>
            </a:b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EEC44-69E0-410B-9A5E-D8F99EC9F1CC}" type="slidenum">
              <a:rPr lang="ko-KR" altLang="en-US" smtClean="0"/>
              <a:pPr/>
              <a:t>46</a:t>
            </a:fld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23. </a:t>
            </a:r>
            <a:r>
              <a:rPr lang="ko-KR" altLang="en-US" dirty="0" smtClean="0"/>
              <a:t>네오픽셀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404664" y="1280592"/>
            <a:ext cx="5143500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/>
              <a:t>from </a:t>
            </a:r>
            <a:r>
              <a:rPr lang="en-US" altLang="ko-KR" dirty="0" err="1" smtClean="0"/>
              <a:t>microbit</a:t>
            </a:r>
            <a:r>
              <a:rPr lang="en-US" altLang="ko-KR" dirty="0" smtClean="0"/>
              <a:t> import *</a:t>
            </a:r>
          </a:p>
          <a:p>
            <a:r>
              <a:rPr lang="en-US" altLang="ko-KR" dirty="0" smtClean="0"/>
              <a:t>import </a:t>
            </a:r>
            <a:r>
              <a:rPr lang="en-US" altLang="ko-KR" dirty="0" err="1" smtClean="0"/>
              <a:t>neopixel</a:t>
            </a:r>
            <a:endParaRPr lang="en-US" altLang="ko-KR" dirty="0" smtClean="0"/>
          </a:p>
          <a:p>
            <a:r>
              <a:rPr lang="en-US" altLang="ko-KR" dirty="0" smtClean="0"/>
              <a:t>from random import </a:t>
            </a:r>
            <a:r>
              <a:rPr lang="en-US" altLang="ko-KR" dirty="0" err="1" smtClean="0"/>
              <a:t>randint</a:t>
            </a:r>
            <a:endParaRPr lang="en-US" altLang="ko-KR" dirty="0" smtClean="0"/>
          </a:p>
          <a:p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err="1" smtClean="0"/>
              <a:t>np</a:t>
            </a:r>
            <a:r>
              <a:rPr lang="en-US" altLang="ko-KR" dirty="0" smtClean="0"/>
              <a:t> = </a:t>
            </a:r>
            <a:r>
              <a:rPr lang="en-US" altLang="ko-KR" dirty="0" err="1" smtClean="0"/>
              <a:t>neopixel.NeoPixel</a:t>
            </a:r>
            <a:r>
              <a:rPr lang="en-US" altLang="ko-KR" dirty="0" smtClean="0"/>
              <a:t>(pin15, 2)</a:t>
            </a:r>
          </a:p>
          <a:p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while True:</a:t>
            </a:r>
          </a:p>
          <a:p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    for </a:t>
            </a:r>
            <a:r>
              <a:rPr lang="en-US" altLang="ko-KR" dirty="0" err="1" smtClean="0"/>
              <a:t>pixel_id</a:t>
            </a:r>
            <a:r>
              <a:rPr lang="en-US" altLang="ko-KR" dirty="0" smtClean="0"/>
              <a:t> in range(0, </a:t>
            </a:r>
            <a:r>
              <a:rPr lang="en-US" altLang="ko-KR" dirty="0" err="1" smtClean="0"/>
              <a:t>len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np</a:t>
            </a:r>
            <a:r>
              <a:rPr lang="en-US" altLang="ko-KR" dirty="0" smtClean="0"/>
              <a:t>)):</a:t>
            </a:r>
          </a:p>
          <a:p>
            <a:r>
              <a:rPr lang="en-US" altLang="ko-KR" dirty="0" smtClean="0"/>
              <a:t>        red = </a:t>
            </a:r>
            <a:r>
              <a:rPr lang="en-US" altLang="ko-KR" dirty="0" err="1" smtClean="0"/>
              <a:t>randint</a:t>
            </a:r>
            <a:r>
              <a:rPr lang="en-US" altLang="ko-KR" dirty="0" smtClean="0"/>
              <a:t>(0, 60)</a:t>
            </a:r>
          </a:p>
          <a:p>
            <a:r>
              <a:rPr lang="en-US" altLang="ko-KR" dirty="0" smtClean="0"/>
              <a:t>        green = </a:t>
            </a:r>
            <a:r>
              <a:rPr lang="en-US" altLang="ko-KR" dirty="0" err="1" smtClean="0"/>
              <a:t>randint</a:t>
            </a:r>
            <a:r>
              <a:rPr lang="en-US" altLang="ko-KR" dirty="0" smtClean="0"/>
              <a:t>(0, 60)</a:t>
            </a:r>
          </a:p>
          <a:p>
            <a:r>
              <a:rPr lang="en-US" altLang="ko-KR" dirty="0" smtClean="0"/>
              <a:t>        blue = </a:t>
            </a:r>
            <a:r>
              <a:rPr lang="en-US" altLang="ko-KR" dirty="0" err="1" smtClean="0"/>
              <a:t>randint</a:t>
            </a:r>
            <a:r>
              <a:rPr lang="en-US" altLang="ko-KR" dirty="0" smtClean="0"/>
              <a:t>(0, 60)</a:t>
            </a:r>
          </a:p>
          <a:p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        </a:t>
            </a:r>
            <a:r>
              <a:rPr lang="en-US" altLang="ko-KR" dirty="0" err="1" smtClean="0"/>
              <a:t>np</a:t>
            </a:r>
            <a:r>
              <a:rPr lang="en-US" altLang="ko-KR" dirty="0" smtClean="0"/>
              <a:t>[</a:t>
            </a:r>
            <a:r>
              <a:rPr lang="en-US" altLang="ko-KR" dirty="0" err="1" smtClean="0"/>
              <a:t>pixel_id</a:t>
            </a:r>
            <a:r>
              <a:rPr lang="en-US" altLang="ko-KR" dirty="0" smtClean="0"/>
              <a:t>] = (red, green, blue)</a:t>
            </a:r>
          </a:p>
          <a:p>
            <a:r>
              <a:rPr lang="en-US" altLang="ko-KR" dirty="0" smtClean="0"/>
              <a:t> </a:t>
            </a:r>
            <a:r>
              <a:rPr lang="en-US" altLang="ko-KR" dirty="0" smtClean="0"/>
              <a:t>       </a:t>
            </a:r>
            <a:r>
              <a:rPr lang="en-US" altLang="ko-KR" dirty="0" err="1" smtClean="0"/>
              <a:t>np.show</a:t>
            </a:r>
            <a:r>
              <a:rPr lang="en-US" altLang="ko-KR" dirty="0" smtClean="0"/>
              <a:t>()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        sleep(100)</a:t>
            </a:r>
          </a:p>
          <a:p>
            <a:r>
              <a:rPr lang="en-US" altLang="ko-KR" dirty="0" smtClean="0"/>
              <a:t/>
            </a:r>
            <a:br>
              <a:rPr lang="en-US" altLang="ko-KR" dirty="0" smtClean="0"/>
            </a:br>
            <a:endParaRPr lang="ko-KR" altLang="en-US" dirty="0"/>
          </a:p>
        </p:txBody>
      </p:sp>
      <p:pic>
        <p:nvPicPr>
          <p:cNvPr id="12290" name="Picture 2" descr="_images/neopixel.gif"/>
          <p:cNvPicPr>
            <a:picLocks noChangeAspect="1" noChangeArrowheads="1" noCrop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0728" y="6249144"/>
            <a:ext cx="4365104" cy="3268381"/>
          </a:xfrm>
          <a:prstGeom prst="rect">
            <a:avLst/>
          </a:prstGeom>
          <a:noFill/>
        </p:spPr>
      </p:pic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EEC44-69E0-410B-9A5E-D8F99EC9F1CC}" type="slidenum">
              <a:rPr lang="ko-KR" altLang="en-US" smtClean="0"/>
              <a:pPr/>
              <a:t>47</a:t>
            </a:fld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파이썬</a:t>
            </a:r>
            <a:r>
              <a:rPr lang="ko-KR" altLang="en-US" dirty="0" smtClean="0"/>
              <a:t> 설치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EEC44-69E0-410B-9A5E-D8F99EC9F1CC}" type="slidenum">
              <a:rPr lang="ko-KR" altLang="en-US" smtClean="0"/>
              <a:pPr/>
              <a:t>5</a:t>
            </a:fld>
            <a:endParaRPr lang="ko-KR" altLang="en-US" dirty="0"/>
          </a:p>
        </p:txBody>
      </p:sp>
      <p:pic>
        <p:nvPicPr>
          <p:cNvPr id="6" name="image19.png"/>
          <p:cNvPicPr/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620688" y="1424608"/>
            <a:ext cx="5734050" cy="3225800"/>
          </a:xfrm>
          <a:prstGeom prst="rect">
            <a:avLst/>
          </a:prstGeom>
          <a:ln/>
        </p:spPr>
      </p:pic>
      <p:pic>
        <p:nvPicPr>
          <p:cNvPr id="7" name="image14.png"/>
          <p:cNvPicPr/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620688" y="5745088"/>
            <a:ext cx="5734050" cy="3225800"/>
          </a:xfrm>
          <a:prstGeom prst="rect">
            <a:avLst/>
          </a:prstGeom>
          <a:ln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 </a:t>
            </a:r>
            <a:r>
              <a:rPr lang="en-US" altLang="ko-KR" dirty="0" smtClean="0"/>
              <a:t>Mu</a:t>
            </a:r>
            <a:r>
              <a:rPr lang="ko-KR" altLang="en-US" dirty="0" smtClean="0"/>
              <a:t>에디터 설치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EEC44-69E0-410B-9A5E-D8F99EC9F1CC}" type="slidenum">
              <a:rPr lang="ko-KR" altLang="en-US" smtClean="0"/>
              <a:pPr/>
              <a:t>6</a:t>
            </a:fld>
            <a:endParaRPr lang="ko-KR" altLang="en-US" dirty="0"/>
          </a:p>
        </p:txBody>
      </p:sp>
      <p:pic>
        <p:nvPicPr>
          <p:cNvPr id="8" name="그림 7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6672" y="2000672"/>
            <a:ext cx="5733415" cy="32266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직사각형 8"/>
          <p:cNvSpPr/>
          <p:nvPr/>
        </p:nvSpPr>
        <p:spPr>
          <a:xfrm>
            <a:off x="620688" y="1496616"/>
            <a:ext cx="57871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hlinkClick r:id="rId3"/>
              </a:rPr>
              <a:t>https://codewith.mu/</a:t>
            </a:r>
            <a:r>
              <a:rPr lang="en-US" altLang="ko-KR" dirty="0" smtClean="0"/>
              <a:t> </a:t>
            </a:r>
            <a:r>
              <a:rPr lang="ko-KR" altLang="en-US" dirty="0" smtClean="0"/>
              <a:t>사이트에 접속 후 다운로드 클릭</a:t>
            </a:r>
            <a:endParaRPr lang="ko-KR" altLang="en-US" dirty="0"/>
          </a:p>
        </p:txBody>
      </p:sp>
      <p:pic>
        <p:nvPicPr>
          <p:cNvPr id="10" name="그림 9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48680" y="6249144"/>
            <a:ext cx="5733415" cy="32266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직사각형 10"/>
          <p:cNvSpPr/>
          <p:nvPr/>
        </p:nvSpPr>
        <p:spPr>
          <a:xfrm>
            <a:off x="476672" y="5601072"/>
            <a:ext cx="35125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/>
              <a:t>본인의 컴퓨터에 맞는 버전 설치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 </a:t>
            </a:r>
            <a:r>
              <a:rPr lang="en-US" altLang="ko-KR" dirty="0" smtClean="0"/>
              <a:t>Mu</a:t>
            </a:r>
            <a:r>
              <a:rPr lang="ko-KR" altLang="en-US" dirty="0" smtClean="0"/>
              <a:t>에디터 설치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EEC44-69E0-410B-9A5E-D8F99EC9F1CC}" type="slidenum">
              <a:rPr lang="ko-KR" altLang="en-US" smtClean="0"/>
              <a:pPr/>
              <a:t>7</a:t>
            </a:fld>
            <a:endParaRPr lang="ko-KR" altLang="en-US" dirty="0"/>
          </a:p>
        </p:txBody>
      </p:sp>
      <p:pic>
        <p:nvPicPr>
          <p:cNvPr id="12" name="그림 11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92696" y="1136576"/>
            <a:ext cx="5040560" cy="3960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그림 12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0688" y="5369496"/>
            <a:ext cx="5112568" cy="4536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 </a:t>
            </a:r>
            <a:r>
              <a:rPr lang="en-US" altLang="ko-KR" dirty="0" smtClean="0"/>
              <a:t>Mu</a:t>
            </a:r>
            <a:r>
              <a:rPr lang="ko-KR" altLang="en-US" dirty="0" smtClean="0"/>
              <a:t>에디터 설치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EEC44-69E0-410B-9A5E-D8F99EC9F1CC}" type="slidenum">
              <a:rPr lang="ko-KR" altLang="en-US" smtClean="0"/>
              <a:pPr/>
              <a:t>8</a:t>
            </a:fld>
            <a:endParaRPr lang="ko-KR" altLang="en-US" dirty="0"/>
          </a:p>
        </p:txBody>
      </p:sp>
      <p:pic>
        <p:nvPicPr>
          <p:cNvPr id="12" name="그림 11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92696" y="1136576"/>
            <a:ext cx="5098955" cy="4555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그림 12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2696" y="5942037"/>
            <a:ext cx="5111274" cy="3963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 </a:t>
            </a:r>
            <a:r>
              <a:rPr lang="en-US" altLang="ko-KR" dirty="0" smtClean="0"/>
              <a:t>Mu</a:t>
            </a:r>
            <a:r>
              <a:rPr lang="ko-KR" altLang="en-US" dirty="0" smtClean="0"/>
              <a:t>에디터 설치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EEC44-69E0-410B-9A5E-D8F99EC9F1CC}" type="slidenum">
              <a:rPr lang="ko-KR" altLang="en-US" smtClean="0"/>
              <a:pPr/>
              <a:t>9</a:t>
            </a:fld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980728" y="1712640"/>
            <a:ext cx="3429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altLang="ko-KR" dirty="0" smtClean="0"/>
              <a:t/>
            </a:r>
            <a:br>
              <a:rPr lang="pt-BR" altLang="ko-KR" dirty="0" smtClean="0"/>
            </a:br>
            <a:endParaRPr lang="ko-KR" altLang="en-US" dirty="0"/>
          </a:p>
        </p:txBody>
      </p:sp>
      <p:pic>
        <p:nvPicPr>
          <p:cNvPr id="9" name="그림 8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8680" y="1856656"/>
            <a:ext cx="5733415" cy="32266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그림 9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8680" y="5745088"/>
            <a:ext cx="5733415" cy="32266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직사각형 10"/>
          <p:cNvSpPr/>
          <p:nvPr/>
        </p:nvSpPr>
        <p:spPr>
          <a:xfrm>
            <a:off x="764704" y="1352600"/>
            <a:ext cx="3429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altLang="ko-KR" dirty="0" smtClean="0"/>
              <a:t>Mode </a:t>
            </a:r>
            <a:r>
              <a:rPr lang="ko-KR" altLang="en-US" dirty="0" smtClean="0"/>
              <a:t>클릭 후 </a:t>
            </a:r>
            <a:r>
              <a:rPr lang="en-US" altLang="ko-KR" dirty="0" err="1" smtClean="0"/>
              <a:t>microbit</a:t>
            </a:r>
            <a:r>
              <a:rPr lang="en-US" altLang="ko-KR" dirty="0" smtClean="0"/>
              <a:t> </a:t>
            </a:r>
            <a:r>
              <a:rPr lang="ko-KR" altLang="en-US" dirty="0" smtClean="0"/>
              <a:t>선택</a:t>
            </a:r>
            <a:r>
              <a:rPr lang="pt-BR" altLang="ko-KR" dirty="0" smtClean="0"/>
              <a:t/>
            </a:r>
            <a:br>
              <a:rPr lang="pt-BR" altLang="ko-KR" dirty="0" smtClean="0"/>
            </a:br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620688" y="5097016"/>
            <a:ext cx="3429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 smtClean="0"/>
              <a:t>Flash </a:t>
            </a:r>
            <a:r>
              <a:rPr lang="ko-KR" altLang="en-US" dirty="0" smtClean="0"/>
              <a:t>클릭</a:t>
            </a:r>
            <a:r>
              <a:rPr lang="pt-BR" altLang="ko-KR" dirty="0" smtClean="0"/>
              <a:t/>
            </a:r>
            <a:br>
              <a:rPr lang="pt-BR" altLang="ko-KR" dirty="0" smtClean="0"/>
            </a:b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1021</TotalTime>
  <Words>2514</Words>
  <Application>Microsoft Office PowerPoint</Application>
  <PresentationFormat>A4 용지(210x297mm)</PresentationFormat>
  <Paragraphs>877</Paragraphs>
  <Slides>47</Slides>
  <Notes>37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47</vt:i4>
      </vt:variant>
    </vt:vector>
  </HeadingPairs>
  <TitlesOfParts>
    <vt:vector size="48" baseType="lpstr">
      <vt:lpstr>Office 테마</vt:lpstr>
      <vt:lpstr>마이크로비트 파이썬</vt:lpstr>
      <vt:lpstr>파이썬 설치</vt:lpstr>
      <vt:lpstr>파이썬 설치</vt:lpstr>
      <vt:lpstr>파이썬 설치</vt:lpstr>
      <vt:lpstr>파이썬 설치</vt:lpstr>
      <vt:lpstr> Mu에디터 설치</vt:lpstr>
      <vt:lpstr> Mu에디터 설치</vt:lpstr>
      <vt:lpstr> Mu에디터 설치</vt:lpstr>
      <vt:lpstr> Mu에디터 설치</vt:lpstr>
      <vt:lpstr> Mu에디터 설치</vt:lpstr>
      <vt:lpstr>사칙연산</vt:lpstr>
      <vt:lpstr>나눗셈의 몫과 나머지</vt:lpstr>
      <vt:lpstr>문자열</vt:lpstr>
      <vt:lpstr>리스트</vt:lpstr>
      <vt:lpstr>조건문</vt:lpstr>
      <vt:lpstr>조건문</vt:lpstr>
      <vt:lpstr>조건문</vt:lpstr>
      <vt:lpstr>반복문</vt:lpstr>
      <vt:lpstr>반복문</vt:lpstr>
      <vt:lpstr>함수</vt:lpstr>
      <vt:lpstr>입출력</vt:lpstr>
      <vt:lpstr>1. 문자열 출력</vt:lpstr>
      <vt:lpstr>2. 문자열 출력-반복문 사용</vt:lpstr>
      <vt:lpstr>3. 문자열 출력-한글 사용</vt:lpstr>
      <vt:lpstr>4. 이미지 출력-속도 확인</vt:lpstr>
      <vt:lpstr>5. 이미지 출력-속도 확인</vt:lpstr>
      <vt:lpstr>6. 이미지 출력-속도 확인</vt:lpstr>
      <vt:lpstr>7. 수동 LED의 밝기 조절</vt:lpstr>
      <vt:lpstr>8. 리스트를 사용한 수동 LED 제어</vt:lpstr>
      <vt:lpstr>9. 일정 주기로 A버튼이 눌린 횟수 출력</vt:lpstr>
      <vt:lpstr>10 a버튼과 b버튼에 따른 이미지 출력</vt:lpstr>
      <vt:lpstr>11. a버튼과 b버튼에 따른 이미지 출력</vt:lpstr>
      <vt:lpstr>12. running_time함수</vt:lpstr>
      <vt:lpstr>13. 탈부착</vt:lpstr>
      <vt:lpstr>14. 터치</vt:lpstr>
      <vt:lpstr>15. 음악</vt:lpstr>
      <vt:lpstr>16. 랜덤하게 문자열 출력</vt:lpstr>
      <vt:lpstr>17. 가속도 센서(방향 전환)</vt:lpstr>
      <vt:lpstr>18. 제스쳐(방향 전환) 심화</vt:lpstr>
      <vt:lpstr>19. 랜덤과 제스쳐</vt:lpstr>
      <vt:lpstr>20. 라디오 통신</vt:lpstr>
      <vt:lpstr>21. 라디오 통신</vt:lpstr>
      <vt:lpstr>22. 시리얼 통신</vt:lpstr>
      <vt:lpstr>22. 시리얼 통신</vt:lpstr>
      <vt:lpstr>22. 시리얼 통신</vt:lpstr>
      <vt:lpstr>22. 시리얼 통신</vt:lpstr>
      <vt:lpstr>23. 네오픽셀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louis</dc:creator>
  <cp:lastModifiedBy>louis</cp:lastModifiedBy>
  <cp:revision>33</cp:revision>
  <dcterms:created xsi:type="dcterms:W3CDTF">2020-01-16T01:35:02Z</dcterms:created>
  <dcterms:modified xsi:type="dcterms:W3CDTF">2020-01-21T04:30:23Z</dcterms:modified>
</cp:coreProperties>
</file>